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76"/>
  </p:notesMasterIdLst>
  <p:sldIdLst>
    <p:sldId id="549" r:id="rId2"/>
    <p:sldId id="462" r:id="rId3"/>
    <p:sldId id="526" r:id="rId4"/>
    <p:sldId id="503" r:id="rId5"/>
    <p:sldId id="571" r:id="rId6"/>
    <p:sldId id="572" r:id="rId7"/>
    <p:sldId id="573" r:id="rId8"/>
    <p:sldId id="574" r:id="rId9"/>
    <p:sldId id="575" r:id="rId10"/>
    <p:sldId id="576" r:id="rId11"/>
    <p:sldId id="570" r:id="rId12"/>
    <p:sldId id="373" r:id="rId13"/>
    <p:sldId id="510" r:id="rId14"/>
    <p:sldId id="511" r:id="rId15"/>
    <p:sldId id="512" r:id="rId16"/>
    <p:sldId id="513" r:id="rId17"/>
    <p:sldId id="488" r:id="rId18"/>
    <p:sldId id="489" r:id="rId19"/>
    <p:sldId id="378" r:id="rId20"/>
    <p:sldId id="485" r:id="rId21"/>
    <p:sldId id="483" r:id="rId22"/>
    <p:sldId id="487" r:id="rId23"/>
    <p:sldId id="515" r:id="rId24"/>
    <p:sldId id="516" r:id="rId25"/>
    <p:sldId id="517" r:id="rId26"/>
    <p:sldId id="518" r:id="rId27"/>
    <p:sldId id="519" r:id="rId28"/>
    <p:sldId id="477" r:id="rId29"/>
    <p:sldId id="542" r:id="rId30"/>
    <p:sldId id="473" r:id="rId31"/>
    <p:sldId id="522" r:id="rId32"/>
    <p:sldId id="476" r:id="rId33"/>
    <p:sldId id="523" r:id="rId34"/>
    <p:sldId id="481" r:id="rId35"/>
    <p:sldId id="524" r:id="rId36"/>
    <p:sldId id="525" r:id="rId37"/>
    <p:sldId id="406" r:id="rId38"/>
    <p:sldId id="514" r:id="rId39"/>
    <p:sldId id="323" r:id="rId40"/>
    <p:sldId id="539" r:id="rId41"/>
    <p:sldId id="540" r:id="rId42"/>
    <p:sldId id="530" r:id="rId43"/>
    <p:sldId id="543" r:id="rId44"/>
    <p:sldId id="544" r:id="rId45"/>
    <p:sldId id="545" r:id="rId46"/>
    <p:sldId id="546" r:id="rId47"/>
    <p:sldId id="547" r:id="rId48"/>
    <p:sldId id="531" r:id="rId49"/>
    <p:sldId id="532" r:id="rId50"/>
    <p:sldId id="533" r:id="rId51"/>
    <p:sldId id="534" r:id="rId52"/>
    <p:sldId id="535" r:id="rId53"/>
    <p:sldId id="536" r:id="rId54"/>
    <p:sldId id="537" r:id="rId55"/>
    <p:sldId id="277" r:id="rId56"/>
    <p:sldId id="326" r:id="rId57"/>
    <p:sldId id="538" r:id="rId58"/>
    <p:sldId id="501" r:id="rId59"/>
    <p:sldId id="499" r:id="rId60"/>
    <p:sldId id="500" r:id="rId61"/>
    <p:sldId id="454" r:id="rId62"/>
    <p:sldId id="550" r:id="rId63"/>
    <p:sldId id="565" r:id="rId64"/>
    <p:sldId id="566" r:id="rId65"/>
    <p:sldId id="567" r:id="rId66"/>
    <p:sldId id="568" r:id="rId67"/>
    <p:sldId id="569" r:id="rId68"/>
    <p:sldId id="558" r:id="rId69"/>
    <p:sldId id="559" r:id="rId70"/>
    <p:sldId id="560" r:id="rId71"/>
    <p:sldId id="561" r:id="rId72"/>
    <p:sldId id="562" r:id="rId73"/>
    <p:sldId id="563" r:id="rId74"/>
    <p:sldId id="564" r:id="rId7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CC33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0" autoAdjust="0"/>
    <p:restoredTop sz="80817" autoAdjust="0"/>
  </p:normalViewPr>
  <p:slideViewPr>
    <p:cSldViewPr>
      <p:cViewPr varScale="1">
        <p:scale>
          <a:sx n="127" d="100"/>
          <a:sy n="127" d="100"/>
        </p:scale>
        <p:origin x="5340" y="1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2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2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F827C86F-1106-4FFF-A548-F238A3DC4427}"/>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ea typeface="宋体" pitchFamily="2" charset="-122"/>
              </a:defRPr>
            </a:lvl1pPr>
          </a:lstStyle>
          <a:p>
            <a:pPr>
              <a:defRPr/>
            </a:pPr>
            <a:endParaRPr lang="en-US" altLang="zh-CN"/>
          </a:p>
        </p:txBody>
      </p:sp>
      <p:sp>
        <p:nvSpPr>
          <p:cNvPr id="167939" name="Rectangle 3">
            <a:extLst>
              <a:ext uri="{FF2B5EF4-FFF2-40B4-BE49-F238E27FC236}">
                <a16:creationId xmlns:a16="http://schemas.microsoft.com/office/drawing/2014/main" id="{B5F9F736-2356-4A12-B138-2FF87A6B628A}"/>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ea typeface="宋体"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5BDA262C-8C59-4435-82A5-EBDC10ABFBB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41" name="Rectangle 5">
            <a:extLst>
              <a:ext uri="{FF2B5EF4-FFF2-40B4-BE49-F238E27FC236}">
                <a16:creationId xmlns:a16="http://schemas.microsoft.com/office/drawing/2014/main" id="{A88E16A9-842F-472D-BE0D-96BB73F231CB}"/>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7942" name="Rectangle 6">
            <a:extLst>
              <a:ext uri="{FF2B5EF4-FFF2-40B4-BE49-F238E27FC236}">
                <a16:creationId xmlns:a16="http://schemas.microsoft.com/office/drawing/2014/main" id="{FA239E71-20B2-4BA6-BC90-E30AFF9D16AF}"/>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ea typeface="宋体" pitchFamily="2" charset="-122"/>
              </a:defRPr>
            </a:lvl1pPr>
          </a:lstStyle>
          <a:p>
            <a:pPr>
              <a:defRPr/>
            </a:pPr>
            <a:endParaRPr lang="en-US" altLang="zh-CN"/>
          </a:p>
        </p:txBody>
      </p:sp>
      <p:sp>
        <p:nvSpPr>
          <p:cNvPr id="167943" name="Rectangle 7">
            <a:extLst>
              <a:ext uri="{FF2B5EF4-FFF2-40B4-BE49-F238E27FC236}">
                <a16:creationId xmlns:a16="http://schemas.microsoft.com/office/drawing/2014/main" id="{FEFC6296-4F86-4AB1-A7A3-E648C8F34F06}"/>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ea typeface="宋体" panose="02010600030101010101" pitchFamily="2" charset="-122"/>
              </a:defRPr>
            </a:lvl1pPr>
          </a:lstStyle>
          <a:p>
            <a:pPr>
              <a:defRPr/>
            </a:pPr>
            <a:fld id="{D5D85518-E0EC-4B41-83AE-07A1E603797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AFB96B0-DE56-4B91-A879-ED2F9CB6A5AD}" type="slidenum">
              <a:rPr lang="zh-CN" altLang="en-US" sz="1300"/>
              <a:pPr>
                <a:spcBef>
                  <a:spcPct val="0"/>
                </a:spcBef>
              </a:pPr>
              <a:t>1</a:t>
            </a:fld>
            <a:endParaRPr lang="en-US" altLang="zh-CN" sz="1300"/>
          </a:p>
        </p:txBody>
      </p:sp>
    </p:spTree>
    <p:extLst>
      <p:ext uri="{BB962C8B-B14F-4D97-AF65-F5344CB8AC3E}">
        <p14:creationId xmlns:p14="http://schemas.microsoft.com/office/powerpoint/2010/main" val="296543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1B452FD2-A8FC-4E42-B04D-22000B13CA31}"/>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D1F2697B-766D-4F37-AB89-44BE508FF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244" name="灯片编号占位符 3">
            <a:extLst>
              <a:ext uri="{FF2B5EF4-FFF2-40B4-BE49-F238E27FC236}">
                <a16:creationId xmlns:a16="http://schemas.microsoft.com/office/drawing/2014/main" id="{EB06D19A-5395-4149-B277-4610CE0B70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320D61B-659D-43E8-8E5F-2C135FCEECDC}" type="slidenum">
              <a:rPr lang="en-US" altLang="zh-CN" smtClean="0"/>
              <a:pPr>
                <a:spcBef>
                  <a:spcPct val="0"/>
                </a:spcBef>
              </a:pPr>
              <a:t>10</a:t>
            </a:fld>
            <a:endParaRPr lang="en-US" altLang="zh-CN"/>
          </a:p>
        </p:txBody>
      </p:sp>
    </p:spTree>
    <p:extLst>
      <p:ext uri="{BB962C8B-B14F-4D97-AF65-F5344CB8AC3E}">
        <p14:creationId xmlns:p14="http://schemas.microsoft.com/office/powerpoint/2010/main" val="4154011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1B452FD2-A8FC-4E42-B04D-22000B13CA31}"/>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D1F2697B-766D-4F37-AB89-44BE508FF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4" name="灯片编号占位符 3">
            <a:extLst>
              <a:ext uri="{FF2B5EF4-FFF2-40B4-BE49-F238E27FC236}">
                <a16:creationId xmlns:a16="http://schemas.microsoft.com/office/drawing/2014/main" id="{EB06D19A-5395-4149-B277-4610CE0B70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320D61B-659D-43E8-8E5F-2C135FCEECDC}" type="slidenum">
              <a:rPr lang="en-US" altLang="zh-CN" smtClean="0"/>
              <a:pPr>
                <a:spcBef>
                  <a:spcPct val="0"/>
                </a:spcBef>
              </a:pPr>
              <a:t>11</a:t>
            </a:fld>
            <a:endParaRPr lang="en-US" altLang="zh-CN"/>
          </a:p>
        </p:txBody>
      </p:sp>
    </p:spTree>
    <p:extLst>
      <p:ext uri="{BB962C8B-B14F-4D97-AF65-F5344CB8AC3E}">
        <p14:creationId xmlns:p14="http://schemas.microsoft.com/office/powerpoint/2010/main" val="3636382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04E0073A-081C-475C-8455-5BB70AD9BD06}"/>
              </a:ext>
            </a:extLst>
          </p:cNvPr>
          <p:cNvSpPr>
            <a:spLocks noGrp="1" noRot="1" noChangeAspect="1" noChangeArrowheads="1" noTextEdit="1"/>
          </p:cNvSpPr>
          <p:nvPr>
            <p:ph type="sldImg"/>
          </p:nvPr>
        </p:nvSpPr>
        <p:spPr>
          <a:ln/>
        </p:spPr>
      </p:sp>
      <p:sp>
        <p:nvSpPr>
          <p:cNvPr id="14339" name="备注占位符 2">
            <a:extLst>
              <a:ext uri="{FF2B5EF4-FFF2-40B4-BE49-F238E27FC236}">
                <a16:creationId xmlns:a16="http://schemas.microsoft.com/office/drawing/2014/main" id="{79855264-0D26-4ACC-A781-A9D5B8D5B6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40" name="灯片编号占位符 3">
            <a:extLst>
              <a:ext uri="{FF2B5EF4-FFF2-40B4-BE49-F238E27FC236}">
                <a16:creationId xmlns:a16="http://schemas.microsoft.com/office/drawing/2014/main" id="{C7338CC4-2C45-4D65-AD84-2D6DB5AB22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A9B00E2-31AE-431E-8333-2E44E9E43995}" type="slidenum">
              <a:rPr lang="en-US" altLang="zh-CN" smtClean="0"/>
              <a:pPr>
                <a:spcBef>
                  <a:spcPct val="0"/>
                </a:spcBef>
              </a:pPr>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2F3BB995-0E23-42C6-9DE2-EFD4FEAA5CFD}"/>
              </a:ext>
            </a:extLst>
          </p:cNvPr>
          <p:cNvSpPr>
            <a:spLocks noGrp="1" noRot="1" noChangeAspect="1" noChangeArrowheads="1" noTextEdit="1"/>
          </p:cNvSpPr>
          <p:nvPr>
            <p:ph type="sldImg"/>
          </p:nvPr>
        </p:nvSpPr>
        <p:spPr>
          <a:ln/>
        </p:spPr>
      </p:sp>
      <p:sp>
        <p:nvSpPr>
          <p:cNvPr id="20483" name="备注占位符 2">
            <a:extLst>
              <a:ext uri="{FF2B5EF4-FFF2-40B4-BE49-F238E27FC236}">
                <a16:creationId xmlns:a16="http://schemas.microsoft.com/office/drawing/2014/main" id="{286BD100-DA1D-48A9-8595-C1E8BE74BF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4" name="灯片编号占位符 3">
            <a:extLst>
              <a:ext uri="{FF2B5EF4-FFF2-40B4-BE49-F238E27FC236}">
                <a16:creationId xmlns:a16="http://schemas.microsoft.com/office/drawing/2014/main" id="{68E096DA-F49D-42EB-8129-2DFC744853D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AD17575-F51B-4CE8-AABA-4EFA885CD80C}" type="slidenum">
              <a:rPr lang="en-US" altLang="zh-CN" smtClean="0"/>
              <a:pPr>
                <a:spcBef>
                  <a:spcPct val="0"/>
                </a:spcBef>
              </a:pPr>
              <a:t>17</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21C8314F-751A-41B3-BF05-DE1634C30476}"/>
              </a:ext>
            </a:extLst>
          </p:cNvPr>
          <p:cNvSpPr>
            <a:spLocks noGrp="1" noRot="1" noChangeAspect="1" noChangeArrowheads="1" noTextEdit="1"/>
          </p:cNvSpPr>
          <p:nvPr>
            <p:ph type="sldImg"/>
          </p:nvPr>
        </p:nvSpPr>
        <p:spPr>
          <a:ln/>
        </p:spPr>
      </p:sp>
      <p:sp>
        <p:nvSpPr>
          <p:cNvPr id="22531" name="备注占位符 2">
            <a:extLst>
              <a:ext uri="{FF2B5EF4-FFF2-40B4-BE49-F238E27FC236}">
                <a16:creationId xmlns:a16="http://schemas.microsoft.com/office/drawing/2014/main" id="{3897F0DB-B8CA-4C28-B5DC-830F8842546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视点的位置</a:t>
            </a:r>
            <a:r>
              <a:rPr lang="en-US" altLang="zh-CN" dirty="0"/>
              <a:t>;</a:t>
            </a:r>
            <a:r>
              <a:rPr lang="zh-CN" altLang="en-US" dirty="0"/>
              <a:t>物体表面颜色</a:t>
            </a:r>
            <a:r>
              <a:rPr lang="en-US" altLang="zh-CN" dirty="0"/>
              <a:t>,</a:t>
            </a:r>
            <a:r>
              <a:rPr lang="zh-CN" altLang="en-US" dirty="0"/>
              <a:t>光滑程度</a:t>
            </a:r>
            <a:r>
              <a:rPr lang="en-US" altLang="zh-CN" dirty="0"/>
              <a:t>,</a:t>
            </a:r>
            <a:r>
              <a:rPr lang="zh-CN" altLang="en-US" dirty="0"/>
              <a:t>材质</a:t>
            </a:r>
            <a:r>
              <a:rPr lang="en-US" altLang="zh-CN" dirty="0"/>
              <a:t>;</a:t>
            </a:r>
            <a:r>
              <a:rPr lang="zh-CN" altLang="en-US" dirty="0"/>
              <a:t>光源大小</a:t>
            </a:r>
            <a:r>
              <a:rPr lang="en-US" altLang="zh-CN" dirty="0"/>
              <a:t>,</a:t>
            </a:r>
            <a:r>
              <a:rPr lang="zh-CN" altLang="en-US" dirty="0"/>
              <a:t>颜色</a:t>
            </a:r>
            <a:r>
              <a:rPr lang="en-US" altLang="zh-CN" dirty="0"/>
              <a:t>,</a:t>
            </a:r>
            <a:r>
              <a:rPr lang="zh-CN" altLang="en-US" dirty="0"/>
              <a:t>分布</a:t>
            </a:r>
          </a:p>
        </p:txBody>
      </p:sp>
      <p:sp>
        <p:nvSpPr>
          <p:cNvPr id="22532" name="灯片编号占位符 3">
            <a:extLst>
              <a:ext uri="{FF2B5EF4-FFF2-40B4-BE49-F238E27FC236}">
                <a16:creationId xmlns:a16="http://schemas.microsoft.com/office/drawing/2014/main" id="{1CE9827C-7A9B-48DD-B8A9-788B1B2A12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2DD98B3-D6F5-4D41-9C72-B50011326D92}" type="slidenum">
              <a:rPr lang="en-US" altLang="zh-CN" smtClean="0"/>
              <a:pPr>
                <a:spcBef>
                  <a:spcPct val="0"/>
                </a:spcBef>
              </a:pPr>
              <a:t>18</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CC423D92-B8D6-427C-9463-C5C91D6580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2449EC3-93E8-442E-A809-DD6F69D6905B}" type="slidenum">
              <a:rPr lang="en-US" altLang="zh-CN" smtClean="0"/>
              <a:pPr>
                <a:spcBef>
                  <a:spcPct val="0"/>
                </a:spcBef>
              </a:pPr>
              <a:t>19</a:t>
            </a:fld>
            <a:endParaRPr lang="en-US" altLang="zh-CN"/>
          </a:p>
        </p:txBody>
      </p:sp>
      <p:sp>
        <p:nvSpPr>
          <p:cNvPr id="24579" name="Rectangle 2">
            <a:extLst>
              <a:ext uri="{FF2B5EF4-FFF2-40B4-BE49-F238E27FC236}">
                <a16:creationId xmlns:a16="http://schemas.microsoft.com/office/drawing/2014/main" id="{2C427A85-FDBC-4333-93C3-4B36D48CDC1B}"/>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0EC47F05-AFF3-4A9F-9DCA-0DCD7F6EFB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万方</a:t>
            </a:r>
            <a:r>
              <a:rPr lang="en-US" altLang="zh-CN"/>
              <a:t>cg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4B301265-9FA8-4E3F-B9C5-1FB7006C6A43}"/>
              </a:ext>
            </a:extLst>
          </p:cNvPr>
          <p:cNvSpPr>
            <a:spLocks noGrp="1" noRot="1" noChangeAspect="1" noChangeArrowheads="1" noTextEdit="1"/>
          </p:cNvSpPr>
          <p:nvPr>
            <p:ph type="sldImg"/>
          </p:nvPr>
        </p:nvSpPr>
        <p:spPr>
          <a:ln/>
        </p:spPr>
      </p:sp>
      <p:sp>
        <p:nvSpPr>
          <p:cNvPr id="26627" name="备注占位符 2">
            <a:extLst>
              <a:ext uri="{FF2B5EF4-FFF2-40B4-BE49-F238E27FC236}">
                <a16:creationId xmlns:a16="http://schemas.microsoft.com/office/drawing/2014/main" id="{B588D2F9-9083-4D08-BF82-D1D8131AE6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28" name="灯片编号占位符 3">
            <a:extLst>
              <a:ext uri="{FF2B5EF4-FFF2-40B4-BE49-F238E27FC236}">
                <a16:creationId xmlns:a16="http://schemas.microsoft.com/office/drawing/2014/main" id="{1F8ABEB6-8710-43D8-B85E-B3EA5CADCF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DADA6B9-AFF5-43BC-BA8F-D85B868D595F}" type="slidenum">
              <a:rPr lang="en-US" altLang="zh-CN" smtClean="0"/>
              <a:pPr>
                <a:spcBef>
                  <a:spcPct val="0"/>
                </a:spcBef>
              </a:pPr>
              <a:t>20</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E8CADB15-ACFB-429E-BEB6-B1A73F8F013F}"/>
              </a:ext>
            </a:extLst>
          </p:cNvPr>
          <p:cNvSpPr>
            <a:spLocks noGrp="1" noRot="1" noChangeAspect="1" noChangeArrowheads="1" noTextEdit="1"/>
          </p:cNvSpPr>
          <p:nvPr>
            <p:ph type="sldImg"/>
          </p:nvPr>
        </p:nvSpPr>
        <p:spPr>
          <a:ln/>
        </p:spPr>
      </p:sp>
      <p:sp>
        <p:nvSpPr>
          <p:cNvPr id="28675" name="备注占位符 2">
            <a:extLst>
              <a:ext uri="{FF2B5EF4-FFF2-40B4-BE49-F238E27FC236}">
                <a16:creationId xmlns:a16="http://schemas.microsoft.com/office/drawing/2014/main" id="{BA51C23D-7B30-4971-A1DF-92BF711FA7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6" name="灯片编号占位符 3">
            <a:extLst>
              <a:ext uri="{FF2B5EF4-FFF2-40B4-BE49-F238E27FC236}">
                <a16:creationId xmlns:a16="http://schemas.microsoft.com/office/drawing/2014/main" id="{B80F2119-6AEC-4ED2-9492-C884837937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3796F62-5E98-43A1-89A0-427E5D793E48}" type="slidenum">
              <a:rPr lang="en-US" altLang="zh-CN" smtClean="0"/>
              <a:pPr>
                <a:spcBef>
                  <a:spcPct val="0"/>
                </a:spcBef>
              </a:pPr>
              <a:t>21</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2E84AC82-5176-4E0A-A28D-05EC5CB52F90}"/>
              </a:ext>
            </a:extLst>
          </p:cNvPr>
          <p:cNvSpPr>
            <a:spLocks noGrp="1" noRot="1" noChangeAspect="1" noChangeArrowheads="1" noTextEdit="1"/>
          </p:cNvSpPr>
          <p:nvPr>
            <p:ph type="sldImg"/>
          </p:nvPr>
        </p:nvSpPr>
        <p:spPr>
          <a:ln/>
        </p:spPr>
      </p:sp>
      <p:sp>
        <p:nvSpPr>
          <p:cNvPr id="30723" name="备注占位符 2">
            <a:extLst>
              <a:ext uri="{FF2B5EF4-FFF2-40B4-BE49-F238E27FC236}">
                <a16:creationId xmlns:a16="http://schemas.microsoft.com/office/drawing/2014/main" id="{4393E52A-97A0-4EDA-BFAE-6BCA77283D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4" name="灯片编号占位符 3">
            <a:extLst>
              <a:ext uri="{FF2B5EF4-FFF2-40B4-BE49-F238E27FC236}">
                <a16:creationId xmlns:a16="http://schemas.microsoft.com/office/drawing/2014/main" id="{86AD9889-F361-436D-8E47-163A950084D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79A8E38-6211-4C67-83AC-48778B95D690}" type="slidenum">
              <a:rPr lang="en-US" altLang="zh-CN" smtClean="0"/>
              <a:pPr>
                <a:spcBef>
                  <a:spcPct val="0"/>
                </a:spcBef>
              </a:pPr>
              <a:t>22</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DCA4DFA1-6CEF-485F-B285-29BBCA0031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4CF435C-6A7A-4D71-9AEB-6CA0DD041621}" type="slidenum">
              <a:rPr lang="en-US" altLang="zh-CN" smtClean="0"/>
              <a:pPr>
                <a:spcBef>
                  <a:spcPct val="0"/>
                </a:spcBef>
              </a:pPr>
              <a:t>28</a:t>
            </a:fld>
            <a:endParaRPr lang="en-US" altLang="zh-CN"/>
          </a:p>
        </p:txBody>
      </p:sp>
      <p:sp>
        <p:nvSpPr>
          <p:cNvPr id="41987" name="Rectangle 2">
            <a:extLst>
              <a:ext uri="{FF2B5EF4-FFF2-40B4-BE49-F238E27FC236}">
                <a16:creationId xmlns:a16="http://schemas.microsoft.com/office/drawing/2014/main" id="{103C7D5D-89D5-43E1-85A3-A53AC0D58FB1}"/>
              </a:ext>
            </a:extLst>
          </p:cNvPr>
          <p:cNvSpPr>
            <a:spLocks noGrp="1" noRot="1" noChangeAspect="1" noChangeArrowheads="1" noTextEdit="1"/>
          </p:cNvSpPr>
          <p:nvPr>
            <p:ph type="sldImg"/>
          </p:nvPr>
        </p:nvSpPr>
        <p:spPr>
          <a:xfrm>
            <a:off x="1104900" y="652463"/>
            <a:ext cx="4646613" cy="3484562"/>
          </a:xfrm>
          <a:ln/>
        </p:spPr>
      </p:sp>
      <p:sp>
        <p:nvSpPr>
          <p:cNvPr id="41988" name="Rectangle 3">
            <a:extLst>
              <a:ext uri="{FF2B5EF4-FFF2-40B4-BE49-F238E27FC236}">
                <a16:creationId xmlns:a16="http://schemas.microsoft.com/office/drawing/2014/main" id="{035261DB-5920-44FA-8064-C03D98C80D1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A second surface type is called a </a:t>
            </a:r>
            <a:r>
              <a:rPr lang="en-US" altLang="zh-CN" i="1"/>
              <a:t>specular reflector</a:t>
            </a:r>
            <a:r>
              <a:rPr lang="en-US" altLang="zh-CN"/>
              <a:t>. When we look at a shiny surface, such as polished metal or a glossy car finish, we see a highlight, or bright spot. Where this bright spot appears on the surface is a function of where the surface is seen from. This type of reflectance is view dependent.   </a:t>
            </a:r>
          </a:p>
          <a:p>
            <a:pPr eaLnBrk="1" hangingPunct="1"/>
            <a:r>
              <a:rPr lang="en-US" altLang="zh-CN"/>
              <a:t>At the microscopic level a specular reflecting surface is very smooth, and usually these microscopic surface elements are oriented in the same direction as the surface itself. Specular reflection is merely the </a:t>
            </a:r>
            <a:r>
              <a:rPr lang="en-US" altLang="zh-CN" i="1"/>
              <a:t>mirror reflection</a:t>
            </a:r>
            <a:r>
              <a:rPr lang="en-US" altLang="zh-CN"/>
              <a:t> of the light source in a surface. Thus it should come as no surprise that it is viewer dependent, since if you stood in front of a mirror and placed your finger over the reflection of a light, you would expect that you could reposition your head to look around your finger and see the light again. An ideal mirror is a purely specular reflector. </a:t>
            </a:r>
          </a:p>
          <a:p>
            <a:pPr eaLnBrk="1" hangingPunct="1"/>
            <a:r>
              <a:rPr lang="en-US" altLang="zh-CN"/>
              <a:t>In order to model specular reflection we need to understand the physics of reflection.</a:t>
            </a:r>
          </a:p>
          <a:p>
            <a:pPr eaLnBrk="1" hangingPunct="1"/>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033C84FB-C94C-4C09-A619-CEFDA19EEABA}"/>
              </a:ext>
            </a:extLst>
          </p:cNvPr>
          <p:cNvSpPr>
            <a:spLocks noGrp="1" noRot="1" noChangeAspect="1" noChangeArrowheads="1" noTextEdit="1"/>
          </p:cNvSpPr>
          <p:nvPr>
            <p:ph type="sldImg"/>
          </p:nvPr>
        </p:nvSpPr>
        <p:spPr>
          <a:ln/>
        </p:spPr>
      </p:sp>
      <p:sp>
        <p:nvSpPr>
          <p:cNvPr id="6147" name="备注占位符 2">
            <a:extLst>
              <a:ext uri="{FF2B5EF4-FFF2-40B4-BE49-F238E27FC236}">
                <a16:creationId xmlns:a16="http://schemas.microsoft.com/office/drawing/2014/main" id="{F31ACCC2-9A3D-4F92-B7E5-785D4B39E7D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8" name="灯片编号占位符 3">
            <a:extLst>
              <a:ext uri="{FF2B5EF4-FFF2-40B4-BE49-F238E27FC236}">
                <a16:creationId xmlns:a16="http://schemas.microsoft.com/office/drawing/2014/main" id="{065B1F55-CED1-4534-899C-152AA29E2B6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E894518-D33A-4686-946C-A8F8B2646F1D}" type="slidenum">
              <a:rPr lang="en-US" altLang="zh-CN" smtClean="0"/>
              <a:pPr>
                <a:spcBef>
                  <a:spcPct val="0"/>
                </a:spcBef>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ED7CF107-7A17-4691-84B1-43EB113370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8D5F565-383A-44AB-A70B-2495E44C4627}" type="slidenum">
              <a:rPr lang="en-US" altLang="zh-CN" smtClean="0"/>
              <a:pPr>
                <a:spcBef>
                  <a:spcPct val="0"/>
                </a:spcBef>
              </a:pPr>
              <a:t>29</a:t>
            </a:fld>
            <a:endParaRPr lang="en-US" altLang="zh-CN"/>
          </a:p>
        </p:txBody>
      </p:sp>
      <p:sp>
        <p:nvSpPr>
          <p:cNvPr id="39939" name="Rectangle 2">
            <a:extLst>
              <a:ext uri="{FF2B5EF4-FFF2-40B4-BE49-F238E27FC236}">
                <a16:creationId xmlns:a16="http://schemas.microsoft.com/office/drawing/2014/main" id="{3BFF22F6-193E-4B90-B83C-489CFC1ED4D8}"/>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1BAE47F8-D2E2-4BFE-A8DB-9A95B9080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05-123</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9798FA2C-764E-4D2A-95FB-A975C0F21930}"/>
              </a:ext>
            </a:extLst>
          </p:cNvPr>
          <p:cNvSpPr>
            <a:spLocks noGrp="1" noRot="1" noChangeAspect="1" noChangeArrowheads="1" noTextEdit="1"/>
          </p:cNvSpPr>
          <p:nvPr>
            <p:ph type="sldImg"/>
          </p:nvPr>
        </p:nvSpPr>
        <p:spPr>
          <a:ln/>
        </p:spPr>
      </p:sp>
      <p:sp>
        <p:nvSpPr>
          <p:cNvPr id="51203" name="备注占位符 2">
            <a:extLst>
              <a:ext uri="{FF2B5EF4-FFF2-40B4-BE49-F238E27FC236}">
                <a16:creationId xmlns:a16="http://schemas.microsoft.com/office/drawing/2014/main" id="{A39D30C1-040E-4D2A-86DD-EFA6375BB9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51204" name="灯片编号占位符 3">
            <a:extLst>
              <a:ext uri="{FF2B5EF4-FFF2-40B4-BE49-F238E27FC236}">
                <a16:creationId xmlns:a16="http://schemas.microsoft.com/office/drawing/2014/main" id="{A5825746-EBC4-431D-8D79-6A7CB0C6EE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3BB5BA5-CB6E-441E-B6CD-46E6FB7EF8A5}" type="slidenum">
              <a:rPr lang="en-US" altLang="zh-CN" smtClean="0"/>
              <a:pPr>
                <a:spcBef>
                  <a:spcPct val="0"/>
                </a:spcBef>
              </a:pPr>
              <a:t>30</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AA7EC330-A421-4D77-BE69-74482A1EC0D8}"/>
              </a:ext>
            </a:extLst>
          </p:cNvPr>
          <p:cNvSpPr>
            <a:spLocks noGrp="1" noRot="1" noChangeAspect="1" noChangeArrowheads="1" noTextEdit="1"/>
          </p:cNvSpPr>
          <p:nvPr>
            <p:ph type="sldImg"/>
          </p:nvPr>
        </p:nvSpPr>
        <p:spPr>
          <a:ln/>
        </p:spPr>
      </p:sp>
      <p:sp>
        <p:nvSpPr>
          <p:cNvPr id="45059" name="备注占位符 2">
            <a:extLst>
              <a:ext uri="{FF2B5EF4-FFF2-40B4-BE49-F238E27FC236}">
                <a16:creationId xmlns:a16="http://schemas.microsoft.com/office/drawing/2014/main" id="{5885F996-ECC6-43ED-A34C-D4FDBB05BD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Kd</a:t>
            </a:r>
            <a:r>
              <a:rPr lang="zh-CN" altLang="en-US" dirty="0"/>
              <a:t>和</a:t>
            </a:r>
            <a:r>
              <a:rPr lang="en-US" altLang="zh-CN" dirty="0" err="1"/>
              <a:t>ka</a:t>
            </a:r>
            <a:r>
              <a:rPr lang="zh-CN" altLang="en-US" dirty="0"/>
              <a:t>的属性具有一定的相似性</a:t>
            </a:r>
          </a:p>
        </p:txBody>
      </p:sp>
      <p:sp>
        <p:nvSpPr>
          <p:cNvPr id="45060" name="灯片编号占位符 3">
            <a:extLst>
              <a:ext uri="{FF2B5EF4-FFF2-40B4-BE49-F238E27FC236}">
                <a16:creationId xmlns:a16="http://schemas.microsoft.com/office/drawing/2014/main" id="{B14937CC-D2C5-4E43-835A-32AEE699DE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335BADA-BA14-4CDA-A078-B79E4EC0C4A5}" type="slidenum">
              <a:rPr lang="en-US" altLang="zh-CN" smtClean="0"/>
              <a:pPr>
                <a:spcBef>
                  <a:spcPct val="0"/>
                </a:spcBef>
              </a:pPr>
              <a:t>32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4D4DDBB9-5E52-449D-A6A2-354256D62C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949FB35-E998-4731-A83B-B2671DBB84F7}" type="slidenum">
              <a:rPr lang="en-US" altLang="zh-CN" smtClean="0"/>
              <a:pPr>
                <a:spcBef>
                  <a:spcPct val="0"/>
                </a:spcBef>
              </a:pPr>
              <a:t>34</a:t>
            </a:fld>
            <a:endParaRPr lang="en-US" altLang="zh-CN"/>
          </a:p>
        </p:txBody>
      </p:sp>
      <p:sp>
        <p:nvSpPr>
          <p:cNvPr id="48131" name="Rectangle 2">
            <a:extLst>
              <a:ext uri="{FF2B5EF4-FFF2-40B4-BE49-F238E27FC236}">
                <a16:creationId xmlns:a16="http://schemas.microsoft.com/office/drawing/2014/main" id="{F7BDF99D-6EBB-4581-A417-9F7AB79CDD3A}"/>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94D89FE8-DD02-4E24-A8ED-EE51DFFF0B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05-456</a:t>
            </a:r>
          </a:p>
          <a:p>
            <a:pPr eaLnBrk="1" hangingPunct="1"/>
            <a:r>
              <a:rPr lang="zh-CN" altLang="en-US" dirty="0"/>
              <a:t>思考一下为什么镜面反射与入射角没有关系？</a:t>
            </a:r>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5D85518-E0EC-4B41-83AE-07A1E603797F}" type="slidenum">
              <a:rPr lang="en-US" altLang="zh-CN" smtClean="0"/>
              <a:pPr>
                <a:defRPr/>
              </a:pPr>
              <a:t>36</a:t>
            </a:fld>
            <a:endParaRPr lang="en-US" altLang="zh-CN"/>
          </a:p>
        </p:txBody>
      </p:sp>
    </p:spTree>
    <p:extLst>
      <p:ext uri="{BB962C8B-B14F-4D97-AF65-F5344CB8AC3E}">
        <p14:creationId xmlns:p14="http://schemas.microsoft.com/office/powerpoint/2010/main" val="3862200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8D55F150-47BF-4B92-9E17-5482D018C6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310945E-F3AE-46A6-9C04-928FFF6B5703}" type="slidenum">
              <a:rPr lang="en-US" altLang="zh-CN" smtClean="0"/>
              <a:pPr>
                <a:spcBef>
                  <a:spcPct val="0"/>
                </a:spcBef>
              </a:pPr>
              <a:t>37</a:t>
            </a:fld>
            <a:endParaRPr lang="en-US" altLang="zh-CN"/>
          </a:p>
        </p:txBody>
      </p:sp>
      <p:sp>
        <p:nvSpPr>
          <p:cNvPr id="54275" name="Rectangle 2">
            <a:extLst>
              <a:ext uri="{FF2B5EF4-FFF2-40B4-BE49-F238E27FC236}">
                <a16:creationId xmlns:a16="http://schemas.microsoft.com/office/drawing/2014/main" id="{38044401-8E5A-4872-A579-53DD1E938AB8}"/>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7086469E-3BAE-4DE4-818A-C41B249651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05-123</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5D85518-E0EC-4B41-83AE-07A1E603797F}" type="slidenum">
              <a:rPr lang="en-US" altLang="zh-CN" smtClean="0"/>
              <a:pPr>
                <a:defRPr/>
              </a:pPr>
              <a:t>38</a:t>
            </a:fld>
            <a:endParaRPr lang="en-US" altLang="zh-CN"/>
          </a:p>
        </p:txBody>
      </p:sp>
    </p:spTree>
    <p:extLst>
      <p:ext uri="{BB962C8B-B14F-4D97-AF65-F5344CB8AC3E}">
        <p14:creationId xmlns:p14="http://schemas.microsoft.com/office/powerpoint/2010/main" val="4012637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F734A975-8A2D-4A28-933F-4FE950A7E461}"/>
              </a:ext>
            </a:extLst>
          </p:cNvPr>
          <p:cNvSpPr>
            <a:spLocks noGrp="1" noRot="1" noChangeAspect="1" noChangeArrowheads="1" noTextEdit="1"/>
          </p:cNvSpPr>
          <p:nvPr>
            <p:ph type="sldImg"/>
          </p:nvPr>
        </p:nvSpPr>
        <p:spPr>
          <a:ln/>
        </p:spPr>
      </p:sp>
      <p:sp>
        <p:nvSpPr>
          <p:cNvPr id="57347" name="备注占位符 2">
            <a:extLst>
              <a:ext uri="{FF2B5EF4-FFF2-40B4-BE49-F238E27FC236}">
                <a16:creationId xmlns:a16="http://schemas.microsoft.com/office/drawing/2014/main" id="{2391C250-F334-4499-A5A6-6ED79742EF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一旦反射光中三种分量的颜色以及它们的系数</a:t>
            </a:r>
            <a:r>
              <a:rPr lang="en-US" altLang="zh-CN" dirty="0" err="1"/>
              <a:t>ka</a:t>
            </a:r>
            <a:r>
              <a:rPr lang="en-US" altLang="zh-CN" dirty="0"/>
              <a:t>, </a:t>
            </a:r>
            <a:r>
              <a:rPr lang="en-US" altLang="zh-CN" dirty="0" err="1"/>
              <a:t>kd</a:t>
            </a:r>
            <a:r>
              <a:rPr lang="zh-CN" altLang="en-US" dirty="0"/>
              <a:t>和</a:t>
            </a:r>
            <a:r>
              <a:rPr lang="en-US" altLang="zh-CN" dirty="0" err="1"/>
              <a:t>ks</a:t>
            </a:r>
            <a:r>
              <a:rPr lang="zh-CN" altLang="en-US" dirty="0"/>
              <a:t>确定之后，从景物表面上某点达到观察者的反射光颜色就仅仅和光源入射角和视角</a:t>
            </a:r>
            <a:r>
              <a:rPr lang="en-US" altLang="zh-CN" dirty="0"/>
              <a:t>θ</a:t>
            </a:r>
            <a:r>
              <a:rPr lang="zh-CN" altLang="en-US" dirty="0"/>
              <a:t>有关</a:t>
            </a:r>
          </a:p>
        </p:txBody>
      </p:sp>
      <p:sp>
        <p:nvSpPr>
          <p:cNvPr id="57348" name="灯片编号占位符 3">
            <a:extLst>
              <a:ext uri="{FF2B5EF4-FFF2-40B4-BE49-F238E27FC236}">
                <a16:creationId xmlns:a16="http://schemas.microsoft.com/office/drawing/2014/main" id="{77EE151A-F2E9-4C4D-9CBF-8D2DE9CD3B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56000CC-5F79-497C-A327-7B1B633324F4}" type="slidenum">
              <a:rPr lang="en-US" altLang="zh-CN" smtClean="0"/>
              <a:pPr>
                <a:spcBef>
                  <a:spcPct val="0"/>
                </a:spcBef>
              </a:pPr>
              <a:t>39</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E6F6D651-DD06-4993-8037-86495721A3DC}"/>
              </a:ext>
            </a:extLst>
          </p:cNvPr>
          <p:cNvSpPr>
            <a:spLocks noGrp="1" noRot="1" noChangeAspect="1" noChangeArrowheads="1" noTextEdit="1"/>
          </p:cNvSpPr>
          <p:nvPr>
            <p:ph type="sldImg"/>
          </p:nvPr>
        </p:nvSpPr>
        <p:spPr>
          <a:ln/>
        </p:spPr>
      </p:sp>
      <p:sp>
        <p:nvSpPr>
          <p:cNvPr id="59395" name="备注占位符 2">
            <a:extLst>
              <a:ext uri="{FF2B5EF4-FFF2-40B4-BE49-F238E27FC236}">
                <a16:creationId xmlns:a16="http://schemas.microsoft.com/office/drawing/2014/main" id="{C3A32562-9CF3-4F31-8CDE-843B2A24E9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59396" name="灯片编号占位符 3">
            <a:extLst>
              <a:ext uri="{FF2B5EF4-FFF2-40B4-BE49-F238E27FC236}">
                <a16:creationId xmlns:a16="http://schemas.microsoft.com/office/drawing/2014/main" id="{D162200A-0D3E-424C-9046-2BB737ABFE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7BFF2CC-2310-4793-85EF-B03425BAE784}" type="slidenum">
              <a:rPr lang="en-US" altLang="zh-CN" smtClean="0"/>
              <a:pPr>
                <a:spcBef>
                  <a:spcPct val="0"/>
                </a:spcBef>
              </a:pPr>
              <a:t>40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515DD146-B080-47EF-8139-14AE38B37E6C}"/>
              </a:ext>
            </a:extLst>
          </p:cNvPr>
          <p:cNvSpPr>
            <a:spLocks noGrp="1" noRot="1" noChangeAspect="1" noChangeArrowheads="1" noTextEdit="1"/>
          </p:cNvSpPr>
          <p:nvPr>
            <p:ph type="sldImg"/>
          </p:nvPr>
        </p:nvSpPr>
        <p:spPr>
          <a:ln/>
        </p:spPr>
      </p:sp>
      <p:sp>
        <p:nvSpPr>
          <p:cNvPr id="61443" name="备注占位符 2">
            <a:extLst>
              <a:ext uri="{FF2B5EF4-FFF2-40B4-BE49-F238E27FC236}">
                <a16:creationId xmlns:a16="http://schemas.microsoft.com/office/drawing/2014/main" id="{72B712C2-2809-4512-980E-72EA0F9212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A+i</a:t>
            </a:r>
            <a:r>
              <a:rPr lang="en-US" altLang="zh-CN" dirty="0"/>
              <a:t>=theta+&lt;ROH, </a:t>
            </a:r>
            <a:r>
              <a:rPr lang="en-US" altLang="zh-CN" dirty="0" err="1"/>
              <a:t>i</a:t>
            </a:r>
            <a:r>
              <a:rPr lang="en-US" altLang="zh-CN" dirty="0"/>
              <a:t>=a+&lt;ROH</a:t>
            </a:r>
          </a:p>
          <a:p>
            <a:r>
              <a:rPr lang="en-US" altLang="zh-CN" dirty="0"/>
              <a:t>Theta=2a</a:t>
            </a:r>
            <a:endParaRPr lang="zh-CN" altLang="en-US" dirty="0"/>
          </a:p>
        </p:txBody>
      </p:sp>
      <p:sp>
        <p:nvSpPr>
          <p:cNvPr id="61444" name="灯片编号占位符 3">
            <a:extLst>
              <a:ext uri="{FF2B5EF4-FFF2-40B4-BE49-F238E27FC236}">
                <a16:creationId xmlns:a16="http://schemas.microsoft.com/office/drawing/2014/main" id="{BB619F0A-1B37-4A3F-82AC-354E8A7871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751FE7A-4233-4134-B58D-3605853CD16D}" type="slidenum">
              <a:rPr lang="en-US" altLang="zh-CN" smtClean="0"/>
              <a:pPr>
                <a:spcBef>
                  <a:spcPct val="0"/>
                </a:spcBef>
              </a:pPr>
              <a:t>41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B5B30BDB-2C13-4018-991C-C7591380CC6A}"/>
              </a:ext>
            </a:extLst>
          </p:cNvPr>
          <p:cNvSpPr>
            <a:spLocks noGrp="1" noRot="1" noChangeAspect="1" noChangeArrowheads="1" noTextEdit="1"/>
          </p:cNvSpPr>
          <p:nvPr>
            <p:ph type="sldImg"/>
          </p:nvPr>
        </p:nvSpPr>
        <p:spPr>
          <a:ln/>
        </p:spPr>
      </p:sp>
      <p:sp>
        <p:nvSpPr>
          <p:cNvPr id="8195" name="备注占位符 2">
            <a:extLst>
              <a:ext uri="{FF2B5EF4-FFF2-40B4-BE49-F238E27FC236}">
                <a16:creationId xmlns:a16="http://schemas.microsoft.com/office/drawing/2014/main" id="{9309BABE-FA0E-4D07-B769-45E01E70156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灯片编号占位符 3">
            <a:extLst>
              <a:ext uri="{FF2B5EF4-FFF2-40B4-BE49-F238E27FC236}">
                <a16:creationId xmlns:a16="http://schemas.microsoft.com/office/drawing/2014/main" id="{DD6CD701-E621-4B7D-884C-7F4AFFBD3EB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7D80F12-41D0-45DE-9B68-EAD85BEEB463}" type="slidenum">
              <a:rPr lang="en-US" altLang="zh-CN" smtClean="0"/>
              <a:pPr>
                <a:spcBef>
                  <a:spcPct val="0"/>
                </a:spcBef>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应用光照模型可以计算得到物体表面某个点或某些点的光照强度，但不可能为物体表面上每个点都进行相同的光照计算，这种简单的策略存在计算量过大的问题。以</a:t>
            </a:r>
            <a:r>
              <a:rPr lang="en-US" altLang="zh-CN" dirty="0"/>
              <a:t>OpenGL</a:t>
            </a:r>
            <a:r>
              <a:rPr lang="zh-CN" altLang="en-US" dirty="0"/>
              <a:t>为代表的图形平台，一般都只计算图元顶点上的光强，如何将顶点处的计算结果延伸到图元内部，这里面存在着所谓插值的过程。明暗处理技术（教材上叫着色）就是来解决这个问题的。</a:t>
            </a:r>
          </a:p>
        </p:txBody>
      </p:sp>
      <p:sp>
        <p:nvSpPr>
          <p:cNvPr id="4" name="灯片编号占位符 3"/>
          <p:cNvSpPr>
            <a:spLocks noGrp="1"/>
          </p:cNvSpPr>
          <p:nvPr>
            <p:ph type="sldNum" sz="quarter" idx="10"/>
          </p:nvPr>
        </p:nvSpPr>
        <p:spPr/>
        <p:txBody>
          <a:bodyPr/>
          <a:lstStyle/>
          <a:p>
            <a:pPr>
              <a:defRPr/>
            </a:pPr>
            <a:fld id="{D5D85518-E0EC-4B41-83AE-07A1E603797F}" type="slidenum">
              <a:rPr lang="en-US" altLang="zh-CN" smtClean="0"/>
              <a:pPr>
                <a:defRPr/>
              </a:pPr>
              <a:t>42</a:t>
            </a:fld>
            <a:endParaRPr lang="en-US" altLang="zh-CN"/>
          </a:p>
        </p:txBody>
      </p:sp>
    </p:spTree>
    <p:extLst>
      <p:ext uri="{BB962C8B-B14F-4D97-AF65-F5344CB8AC3E}">
        <p14:creationId xmlns:p14="http://schemas.microsoft.com/office/powerpoint/2010/main" val="712293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Flat</a:t>
            </a:r>
            <a:r>
              <a:rPr lang="zh-CN" altLang="en-US" dirty="0"/>
              <a:t>模型存在着比较明显的棱边效应，而</a:t>
            </a:r>
            <a:r>
              <a:rPr lang="en-US" altLang="zh-CN" dirty="0" err="1"/>
              <a:t>Gouraud</a:t>
            </a:r>
            <a:r>
              <a:rPr lang="zh-CN" altLang="en-US" dirty="0"/>
              <a:t>（高洛德）模型则较好地解决了这个缺陷</a:t>
            </a:r>
            <a:endParaRPr lang="en-US" altLang="zh-CN" dirty="0"/>
          </a:p>
        </p:txBody>
      </p:sp>
      <p:sp>
        <p:nvSpPr>
          <p:cNvPr id="4" name="灯片编号占位符 3"/>
          <p:cNvSpPr>
            <a:spLocks noGrp="1"/>
          </p:cNvSpPr>
          <p:nvPr>
            <p:ph type="sldNum" sz="quarter" idx="10"/>
          </p:nvPr>
        </p:nvSpPr>
        <p:spPr/>
        <p:txBody>
          <a:bodyPr/>
          <a:lstStyle/>
          <a:p>
            <a:pPr>
              <a:defRPr/>
            </a:pPr>
            <a:fld id="{D5D85518-E0EC-4B41-83AE-07A1E603797F}" type="slidenum">
              <a:rPr lang="en-US" altLang="zh-CN" smtClean="0"/>
              <a:pPr>
                <a:defRPr/>
              </a:pPr>
              <a:t>44</a:t>
            </a:fld>
            <a:endParaRPr lang="en-US" altLang="zh-CN"/>
          </a:p>
        </p:txBody>
      </p:sp>
    </p:spTree>
    <p:extLst>
      <p:ext uri="{BB962C8B-B14F-4D97-AF65-F5344CB8AC3E}">
        <p14:creationId xmlns:p14="http://schemas.microsoft.com/office/powerpoint/2010/main" val="3474933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Phong</a:t>
            </a:r>
            <a:r>
              <a:rPr lang="zh-CN" altLang="en-US" dirty="0"/>
              <a:t>模式在高光的处理效果上更好一些</a:t>
            </a:r>
          </a:p>
        </p:txBody>
      </p:sp>
      <p:sp>
        <p:nvSpPr>
          <p:cNvPr id="4" name="灯片编号占位符 3"/>
          <p:cNvSpPr>
            <a:spLocks noGrp="1"/>
          </p:cNvSpPr>
          <p:nvPr>
            <p:ph type="sldNum" sz="quarter" idx="10"/>
          </p:nvPr>
        </p:nvSpPr>
        <p:spPr/>
        <p:txBody>
          <a:bodyPr/>
          <a:lstStyle/>
          <a:p>
            <a:pPr>
              <a:defRPr/>
            </a:pPr>
            <a:fld id="{D5D85518-E0EC-4B41-83AE-07A1E603797F}" type="slidenum">
              <a:rPr lang="en-US" altLang="zh-CN" smtClean="0"/>
              <a:pPr>
                <a:defRPr/>
              </a:pPr>
              <a:t>45</a:t>
            </a:fld>
            <a:endParaRPr lang="en-US" altLang="zh-CN"/>
          </a:p>
        </p:txBody>
      </p:sp>
    </p:spTree>
    <p:extLst>
      <p:ext uri="{BB962C8B-B14F-4D97-AF65-F5344CB8AC3E}">
        <p14:creationId xmlns:p14="http://schemas.microsoft.com/office/powerpoint/2010/main" val="3026690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物体表面的显示效果取决于光照计算结果。结合前述的光照模型，我们可以知道光照效果受光源、物体形状方位、物体材质的影响。如这些条件都不变的话，那么影响最终效果的唯一因素就是物体表面上各点的法矢了。着色问题主要讨论的就是法矢插值方法。如何从已知点的法矢计算出物体表面上所有点的法矢。</a:t>
            </a:r>
          </a:p>
        </p:txBody>
      </p:sp>
      <p:sp>
        <p:nvSpPr>
          <p:cNvPr id="4" name="灯片编号占位符 3"/>
          <p:cNvSpPr>
            <a:spLocks noGrp="1"/>
          </p:cNvSpPr>
          <p:nvPr>
            <p:ph type="sldNum" sz="quarter" idx="10"/>
          </p:nvPr>
        </p:nvSpPr>
        <p:spPr/>
        <p:txBody>
          <a:bodyPr/>
          <a:lstStyle/>
          <a:p>
            <a:pPr>
              <a:defRPr/>
            </a:pPr>
            <a:fld id="{D5D85518-E0EC-4B41-83AE-07A1E603797F}" type="slidenum">
              <a:rPr lang="en-US" altLang="zh-CN" smtClean="0"/>
              <a:pPr>
                <a:defRPr/>
              </a:pPr>
              <a:t>48</a:t>
            </a:fld>
            <a:endParaRPr lang="en-US" altLang="zh-CN"/>
          </a:p>
        </p:txBody>
      </p:sp>
    </p:spTree>
    <p:extLst>
      <p:ext uri="{BB962C8B-B14F-4D97-AF65-F5344CB8AC3E}">
        <p14:creationId xmlns:p14="http://schemas.microsoft.com/office/powerpoint/2010/main" val="934433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虽然每个多边形可以被理解为都是平面，但多边形之间的顶点的法矢却和周围所有相关多边形有关系</a:t>
            </a:r>
          </a:p>
        </p:txBody>
      </p:sp>
      <p:sp>
        <p:nvSpPr>
          <p:cNvPr id="4" name="灯片编号占位符 3"/>
          <p:cNvSpPr>
            <a:spLocks noGrp="1"/>
          </p:cNvSpPr>
          <p:nvPr>
            <p:ph type="sldNum" sz="quarter" idx="10"/>
          </p:nvPr>
        </p:nvSpPr>
        <p:spPr/>
        <p:txBody>
          <a:bodyPr/>
          <a:lstStyle/>
          <a:p>
            <a:pPr>
              <a:defRPr/>
            </a:pPr>
            <a:fld id="{D5D85518-E0EC-4B41-83AE-07A1E603797F}" type="slidenum">
              <a:rPr lang="en-US" altLang="zh-CN" smtClean="0"/>
              <a:pPr>
                <a:defRPr/>
              </a:pPr>
              <a:t>49</a:t>
            </a:fld>
            <a:endParaRPr lang="en-US" altLang="zh-CN"/>
          </a:p>
        </p:txBody>
      </p:sp>
    </p:spTree>
    <p:extLst>
      <p:ext uri="{BB962C8B-B14F-4D97-AF65-F5344CB8AC3E}">
        <p14:creationId xmlns:p14="http://schemas.microsoft.com/office/powerpoint/2010/main" val="1526781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FLAT</a:t>
            </a:r>
            <a:r>
              <a:rPr lang="zh-CN" altLang="en-US" dirty="0"/>
              <a:t>方法是一种非常简单高效但有明显缺陷的处理机制</a:t>
            </a:r>
          </a:p>
        </p:txBody>
      </p:sp>
      <p:sp>
        <p:nvSpPr>
          <p:cNvPr id="4" name="灯片编号占位符 3"/>
          <p:cNvSpPr>
            <a:spLocks noGrp="1"/>
          </p:cNvSpPr>
          <p:nvPr>
            <p:ph type="sldNum" sz="quarter" idx="10"/>
          </p:nvPr>
        </p:nvSpPr>
        <p:spPr/>
        <p:txBody>
          <a:bodyPr/>
          <a:lstStyle/>
          <a:p>
            <a:pPr>
              <a:defRPr/>
            </a:pPr>
            <a:fld id="{D5D85518-E0EC-4B41-83AE-07A1E603797F}" type="slidenum">
              <a:rPr lang="en-US" altLang="zh-CN" smtClean="0"/>
              <a:pPr>
                <a:defRPr/>
              </a:pPr>
              <a:t>51</a:t>
            </a:fld>
            <a:endParaRPr lang="en-US" altLang="zh-CN"/>
          </a:p>
        </p:txBody>
      </p:sp>
    </p:spTree>
    <p:extLst>
      <p:ext uri="{BB962C8B-B14F-4D97-AF65-F5344CB8AC3E}">
        <p14:creationId xmlns:p14="http://schemas.microsoft.com/office/powerpoint/2010/main" val="2148341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8B2F13E3-CA97-4E72-818C-3E3A09756BB2}"/>
              </a:ext>
            </a:extLst>
          </p:cNvPr>
          <p:cNvSpPr>
            <a:spLocks noGrp="1" noRot="1" noChangeAspect="1" noChangeArrowheads="1" noTextEdit="1"/>
          </p:cNvSpPr>
          <p:nvPr>
            <p:ph type="sldImg"/>
          </p:nvPr>
        </p:nvSpPr>
        <p:spPr>
          <a:ln/>
        </p:spPr>
      </p:sp>
      <p:sp>
        <p:nvSpPr>
          <p:cNvPr id="73731" name="备注占位符 2">
            <a:extLst>
              <a:ext uri="{FF2B5EF4-FFF2-40B4-BE49-F238E27FC236}">
                <a16:creationId xmlns:a16="http://schemas.microsoft.com/office/drawing/2014/main" id="{0F2C52D3-6A1C-452F-AF94-7A4AB6C679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 </a:t>
            </a:r>
            <a:r>
              <a:rPr lang="zh-CN" altLang="en-US"/>
              <a:t>称为</a:t>
            </a:r>
            <a:r>
              <a:rPr lang="en-US" altLang="zh-CN"/>
              <a:t>lateral inhibition</a:t>
            </a:r>
            <a:r>
              <a:rPr lang="zh-CN" altLang="en-US"/>
              <a:t>性质</a:t>
            </a:r>
          </a:p>
        </p:txBody>
      </p:sp>
      <p:sp>
        <p:nvSpPr>
          <p:cNvPr id="73732" name="灯片编号占位符 3">
            <a:extLst>
              <a:ext uri="{FF2B5EF4-FFF2-40B4-BE49-F238E27FC236}">
                <a16:creationId xmlns:a16="http://schemas.microsoft.com/office/drawing/2014/main" id="{44D479A8-A2BA-4E2B-8DFB-9D6D1C271F8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693ED25-60C4-4617-9F9F-3C76FF5D13F7}" type="slidenum">
              <a:rPr lang="en-US" altLang="zh-CN" smtClean="0"/>
              <a:pPr>
                <a:spcBef>
                  <a:spcPct val="0"/>
                </a:spcBef>
              </a:pPr>
              <a:t>52</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F759DE22-9D99-4DAB-9EA0-6EEFFA30B42D}"/>
              </a:ext>
            </a:extLst>
          </p:cNvPr>
          <p:cNvSpPr>
            <a:spLocks noGrp="1" noRot="1" noChangeAspect="1" noChangeArrowheads="1" noTextEdit="1"/>
          </p:cNvSpPr>
          <p:nvPr>
            <p:ph type="sldImg"/>
          </p:nvPr>
        </p:nvSpPr>
        <p:spPr>
          <a:ln/>
        </p:spPr>
      </p:sp>
      <p:sp>
        <p:nvSpPr>
          <p:cNvPr id="77827" name="备注占位符 2">
            <a:extLst>
              <a:ext uri="{FF2B5EF4-FFF2-40B4-BE49-F238E27FC236}">
                <a16:creationId xmlns:a16="http://schemas.microsoft.com/office/drawing/2014/main" id="{6C9314AA-5A1E-451D-8FE1-D1712C57A0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我们可以使用连贯性条件和增量法的思想来提高计算效率</a:t>
            </a:r>
          </a:p>
        </p:txBody>
      </p:sp>
      <p:sp>
        <p:nvSpPr>
          <p:cNvPr id="77828" name="灯片编号占位符 3">
            <a:extLst>
              <a:ext uri="{FF2B5EF4-FFF2-40B4-BE49-F238E27FC236}">
                <a16:creationId xmlns:a16="http://schemas.microsoft.com/office/drawing/2014/main" id="{C892784C-3258-4E61-A20D-A47436277DF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3AE0232-9BD0-4BDC-8C18-8A95EBA476D3}" type="slidenum">
              <a:rPr lang="en-US" altLang="zh-CN" smtClean="0"/>
              <a:pPr>
                <a:spcBef>
                  <a:spcPct val="0"/>
                </a:spcBef>
              </a:pPr>
              <a:t>55</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982AA8C4-7452-4124-B87B-A41039CED161}"/>
              </a:ext>
            </a:extLst>
          </p:cNvPr>
          <p:cNvSpPr>
            <a:spLocks noGrp="1" noRot="1" noChangeAspect="1" noChangeArrowheads="1" noTextEdit="1"/>
          </p:cNvSpPr>
          <p:nvPr>
            <p:ph type="sldImg"/>
          </p:nvPr>
        </p:nvSpPr>
        <p:spPr>
          <a:ln/>
        </p:spPr>
      </p:sp>
      <p:sp>
        <p:nvSpPr>
          <p:cNvPr id="79875" name="备注占位符 2">
            <a:extLst>
              <a:ext uri="{FF2B5EF4-FFF2-40B4-BE49-F238E27FC236}">
                <a16:creationId xmlns:a16="http://schemas.microsoft.com/office/drawing/2014/main" id="{36B5A16F-349C-4660-A46D-A6664D5E1E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光亮度仍连续，但会丢失高光效果</a:t>
            </a:r>
          </a:p>
        </p:txBody>
      </p:sp>
      <p:sp>
        <p:nvSpPr>
          <p:cNvPr id="79876" name="灯片编号占位符 3">
            <a:extLst>
              <a:ext uri="{FF2B5EF4-FFF2-40B4-BE49-F238E27FC236}">
                <a16:creationId xmlns:a16="http://schemas.microsoft.com/office/drawing/2014/main" id="{877BDE0F-86B3-41C6-B2C3-A7E5968E94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6C8F818-C04D-4EA3-8025-7716562D9F79}" type="slidenum">
              <a:rPr lang="en-US" altLang="zh-CN" smtClean="0"/>
              <a:pPr>
                <a:spcBef>
                  <a:spcPct val="0"/>
                </a:spcBef>
              </a:pPr>
              <a:t>56</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3CC34573-7E95-4E5F-8EA3-E14441837047}"/>
              </a:ext>
            </a:extLst>
          </p:cNvPr>
          <p:cNvSpPr>
            <a:spLocks noGrp="1" noRot="1" noChangeAspect="1" noChangeArrowheads="1" noTextEdit="1"/>
          </p:cNvSpPr>
          <p:nvPr>
            <p:ph type="sldImg"/>
          </p:nvPr>
        </p:nvSpPr>
        <p:spPr>
          <a:ln/>
        </p:spPr>
      </p:sp>
      <p:sp>
        <p:nvSpPr>
          <p:cNvPr id="82947" name="备注占位符 2">
            <a:extLst>
              <a:ext uri="{FF2B5EF4-FFF2-40B4-BE49-F238E27FC236}">
                <a16:creationId xmlns:a16="http://schemas.microsoft.com/office/drawing/2014/main" id="{2A331CCC-342C-483A-B6EE-BAE1C63527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三角形平面的光照模型公式分析</a:t>
            </a:r>
          </a:p>
        </p:txBody>
      </p:sp>
      <p:sp>
        <p:nvSpPr>
          <p:cNvPr id="82948" name="灯片编号占位符 3">
            <a:extLst>
              <a:ext uri="{FF2B5EF4-FFF2-40B4-BE49-F238E27FC236}">
                <a16:creationId xmlns:a16="http://schemas.microsoft.com/office/drawing/2014/main" id="{4A5CD88C-AAF8-46F5-B1E6-B5C6142DFC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FFBA4E8-5F92-4D9E-A79B-D300599B4228}" type="slidenum">
              <a:rPr lang="en-US" altLang="zh-CN" smtClean="0"/>
              <a:pPr>
                <a:spcBef>
                  <a:spcPct val="0"/>
                </a:spcBef>
              </a:pPr>
              <a:t>58</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1B452FD2-A8FC-4E42-B04D-22000B13CA31}"/>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D1F2697B-766D-4F37-AB89-44BE508FF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4" name="灯片编号占位符 3">
            <a:extLst>
              <a:ext uri="{FF2B5EF4-FFF2-40B4-BE49-F238E27FC236}">
                <a16:creationId xmlns:a16="http://schemas.microsoft.com/office/drawing/2014/main" id="{EB06D19A-5395-4149-B277-4610CE0B70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320D61B-659D-43E8-8E5F-2C135FCEECDC}" type="slidenum">
              <a:rPr lang="en-US" altLang="zh-CN" smtClean="0"/>
              <a:pPr>
                <a:spcBef>
                  <a:spcPct val="0"/>
                </a:spcBef>
              </a:pPr>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603A9171-0C8B-4707-AAE5-6D86E999B52F}"/>
              </a:ext>
            </a:extLst>
          </p:cNvPr>
          <p:cNvSpPr>
            <a:spLocks noGrp="1" noRot="1" noChangeAspect="1" noChangeArrowheads="1" noTextEdit="1"/>
          </p:cNvSpPr>
          <p:nvPr>
            <p:ph type="sldImg"/>
          </p:nvPr>
        </p:nvSpPr>
        <p:spPr>
          <a:ln/>
        </p:spPr>
      </p:sp>
      <p:sp>
        <p:nvSpPr>
          <p:cNvPr id="84995" name="备注占位符 2">
            <a:extLst>
              <a:ext uri="{FF2B5EF4-FFF2-40B4-BE49-F238E27FC236}">
                <a16:creationId xmlns:a16="http://schemas.microsoft.com/office/drawing/2014/main" id="{691AE598-E79D-400F-9566-56258EACDD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三角形平面的光照模型公式分析</a:t>
            </a:r>
          </a:p>
        </p:txBody>
      </p:sp>
      <p:sp>
        <p:nvSpPr>
          <p:cNvPr id="84996" name="灯片编号占位符 3">
            <a:extLst>
              <a:ext uri="{FF2B5EF4-FFF2-40B4-BE49-F238E27FC236}">
                <a16:creationId xmlns:a16="http://schemas.microsoft.com/office/drawing/2014/main" id="{28D9D38C-985F-4998-B6FD-D1C66D281E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97E497C-D772-4618-B8A9-3DE6F0EEB036}" type="slidenum">
              <a:rPr lang="en-US" altLang="zh-CN" smtClean="0"/>
              <a:pPr>
                <a:spcBef>
                  <a:spcPct val="0"/>
                </a:spcBef>
              </a:pPr>
              <a:t>59</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36555F2D-5EC4-4492-895A-B2286D1342E7}"/>
              </a:ext>
            </a:extLst>
          </p:cNvPr>
          <p:cNvSpPr>
            <a:spLocks noGrp="1" noRot="1" noChangeAspect="1" noChangeArrowheads="1" noTextEdit="1"/>
          </p:cNvSpPr>
          <p:nvPr>
            <p:ph type="sldImg"/>
          </p:nvPr>
        </p:nvSpPr>
        <p:spPr>
          <a:ln/>
        </p:spPr>
      </p:sp>
      <p:sp>
        <p:nvSpPr>
          <p:cNvPr id="87043" name="备注占位符 2">
            <a:extLst>
              <a:ext uri="{FF2B5EF4-FFF2-40B4-BE49-F238E27FC236}">
                <a16:creationId xmlns:a16="http://schemas.microsoft.com/office/drawing/2014/main" id="{AFF1B6AE-1F5B-4258-BD56-38EE75B658B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三角形平面的光照模型公式分析</a:t>
            </a:r>
          </a:p>
        </p:txBody>
      </p:sp>
      <p:sp>
        <p:nvSpPr>
          <p:cNvPr id="87044" name="灯片编号占位符 3">
            <a:extLst>
              <a:ext uri="{FF2B5EF4-FFF2-40B4-BE49-F238E27FC236}">
                <a16:creationId xmlns:a16="http://schemas.microsoft.com/office/drawing/2014/main" id="{05F5725E-346B-4681-8076-0FFEB63192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69DF3B4-DC3B-4394-BEA5-10EC1D505005}" type="slidenum">
              <a:rPr lang="en-US" altLang="zh-CN" smtClean="0"/>
              <a:pPr>
                <a:spcBef>
                  <a:spcPct val="0"/>
                </a:spcBef>
              </a:pPr>
              <a:t>60</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8CF98F85-055C-47F6-9E12-8D8D480DB788}"/>
              </a:ext>
            </a:extLst>
          </p:cNvPr>
          <p:cNvSpPr>
            <a:spLocks noGrp="1" noRot="1" noChangeAspect="1" noChangeArrowheads="1" noTextEdit="1"/>
          </p:cNvSpPr>
          <p:nvPr>
            <p:ph type="sldImg"/>
          </p:nvPr>
        </p:nvSpPr>
        <p:spPr>
          <a:ln/>
        </p:spPr>
      </p:sp>
      <p:sp>
        <p:nvSpPr>
          <p:cNvPr id="89091" name="备注占位符 2">
            <a:extLst>
              <a:ext uri="{FF2B5EF4-FFF2-40B4-BE49-F238E27FC236}">
                <a16:creationId xmlns:a16="http://schemas.microsoft.com/office/drawing/2014/main" id="{1A27CAEE-D87F-411A-B033-9172CEE975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9092" name="灯片编号占位符 3">
            <a:extLst>
              <a:ext uri="{FF2B5EF4-FFF2-40B4-BE49-F238E27FC236}">
                <a16:creationId xmlns:a16="http://schemas.microsoft.com/office/drawing/2014/main" id="{AE19958C-EF31-4F95-AA33-0C83B0CFC08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96E8C0B-80FC-486F-A186-32F16ADCAED0}" type="slidenum">
              <a:rPr lang="en-US" altLang="zh-CN" smtClean="0"/>
              <a:pPr>
                <a:spcBef>
                  <a:spcPct val="0"/>
                </a:spcBef>
              </a:pPr>
              <a:t>61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1B452FD2-A8FC-4E42-B04D-22000B13CA31}"/>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D1F2697B-766D-4F37-AB89-44BE508FF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4" name="灯片编号占位符 3">
            <a:extLst>
              <a:ext uri="{FF2B5EF4-FFF2-40B4-BE49-F238E27FC236}">
                <a16:creationId xmlns:a16="http://schemas.microsoft.com/office/drawing/2014/main" id="{EB06D19A-5395-4149-B277-4610CE0B70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320D61B-659D-43E8-8E5F-2C135FCEECDC}" type="slidenum">
              <a:rPr lang="en-US" altLang="zh-CN" smtClean="0"/>
              <a:pPr>
                <a:spcBef>
                  <a:spcPct val="0"/>
                </a:spcBef>
              </a:pPr>
              <a:t>5</a:t>
            </a:fld>
            <a:endParaRPr lang="en-US" altLang="zh-CN"/>
          </a:p>
        </p:txBody>
      </p:sp>
    </p:spTree>
    <p:extLst>
      <p:ext uri="{BB962C8B-B14F-4D97-AF65-F5344CB8AC3E}">
        <p14:creationId xmlns:p14="http://schemas.microsoft.com/office/powerpoint/2010/main" val="2287263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1B452FD2-A8FC-4E42-B04D-22000B13CA31}"/>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D1F2697B-766D-4F37-AB89-44BE508FF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4" name="灯片编号占位符 3">
            <a:extLst>
              <a:ext uri="{FF2B5EF4-FFF2-40B4-BE49-F238E27FC236}">
                <a16:creationId xmlns:a16="http://schemas.microsoft.com/office/drawing/2014/main" id="{EB06D19A-5395-4149-B277-4610CE0B70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320D61B-659D-43E8-8E5F-2C135FCEECDC}" type="slidenum">
              <a:rPr lang="en-US" altLang="zh-CN" smtClean="0"/>
              <a:pPr>
                <a:spcBef>
                  <a:spcPct val="0"/>
                </a:spcBef>
              </a:pPr>
              <a:t>6</a:t>
            </a:fld>
            <a:endParaRPr lang="en-US" altLang="zh-CN"/>
          </a:p>
        </p:txBody>
      </p:sp>
    </p:spTree>
    <p:extLst>
      <p:ext uri="{BB962C8B-B14F-4D97-AF65-F5344CB8AC3E}">
        <p14:creationId xmlns:p14="http://schemas.microsoft.com/office/powerpoint/2010/main" val="3221637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1B452FD2-A8FC-4E42-B04D-22000B13CA31}"/>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D1F2697B-766D-4F37-AB89-44BE508FF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4" name="灯片编号占位符 3">
            <a:extLst>
              <a:ext uri="{FF2B5EF4-FFF2-40B4-BE49-F238E27FC236}">
                <a16:creationId xmlns:a16="http://schemas.microsoft.com/office/drawing/2014/main" id="{EB06D19A-5395-4149-B277-4610CE0B70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320D61B-659D-43E8-8E5F-2C135FCEECDC}" type="slidenum">
              <a:rPr lang="en-US" altLang="zh-CN" smtClean="0"/>
              <a:pPr>
                <a:spcBef>
                  <a:spcPct val="0"/>
                </a:spcBef>
              </a:pPr>
              <a:t>7</a:t>
            </a:fld>
            <a:endParaRPr lang="en-US" altLang="zh-CN"/>
          </a:p>
        </p:txBody>
      </p:sp>
    </p:spTree>
    <p:extLst>
      <p:ext uri="{BB962C8B-B14F-4D97-AF65-F5344CB8AC3E}">
        <p14:creationId xmlns:p14="http://schemas.microsoft.com/office/powerpoint/2010/main" val="3959764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1B452FD2-A8FC-4E42-B04D-22000B13CA31}"/>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D1F2697B-766D-4F37-AB89-44BE508FF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4" name="灯片编号占位符 3">
            <a:extLst>
              <a:ext uri="{FF2B5EF4-FFF2-40B4-BE49-F238E27FC236}">
                <a16:creationId xmlns:a16="http://schemas.microsoft.com/office/drawing/2014/main" id="{EB06D19A-5395-4149-B277-4610CE0B70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320D61B-659D-43E8-8E5F-2C135FCEECDC}" type="slidenum">
              <a:rPr lang="en-US" altLang="zh-CN" smtClean="0"/>
              <a:pPr>
                <a:spcBef>
                  <a:spcPct val="0"/>
                </a:spcBef>
              </a:pPr>
              <a:t>8</a:t>
            </a:fld>
            <a:endParaRPr lang="en-US" altLang="zh-CN"/>
          </a:p>
        </p:txBody>
      </p:sp>
    </p:spTree>
    <p:extLst>
      <p:ext uri="{BB962C8B-B14F-4D97-AF65-F5344CB8AC3E}">
        <p14:creationId xmlns:p14="http://schemas.microsoft.com/office/powerpoint/2010/main" val="2785216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1B452FD2-A8FC-4E42-B04D-22000B13CA31}"/>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D1F2697B-766D-4F37-AB89-44BE508FF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4" name="灯片编号占位符 3">
            <a:extLst>
              <a:ext uri="{FF2B5EF4-FFF2-40B4-BE49-F238E27FC236}">
                <a16:creationId xmlns:a16="http://schemas.microsoft.com/office/drawing/2014/main" id="{EB06D19A-5395-4149-B277-4610CE0B70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320D61B-659D-43E8-8E5F-2C135FCEECDC}" type="slidenum">
              <a:rPr lang="en-US" altLang="zh-CN" smtClean="0"/>
              <a:pPr>
                <a:spcBef>
                  <a:spcPct val="0"/>
                </a:spcBef>
              </a:pPr>
              <a:t>9</a:t>
            </a:fld>
            <a:endParaRPr lang="en-US" altLang="zh-CN"/>
          </a:p>
        </p:txBody>
      </p:sp>
    </p:spTree>
    <p:extLst>
      <p:ext uri="{BB962C8B-B14F-4D97-AF65-F5344CB8AC3E}">
        <p14:creationId xmlns:p14="http://schemas.microsoft.com/office/powerpoint/2010/main" val="427260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华文细黑" pitchFamily="2" charset="-122"/>
                <a:ea typeface="华文细黑"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atin typeface="华文宋体" pitchFamily="2" charset="-122"/>
                <a:ea typeface="华文宋体" pitchFamily="2"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Rectangle 4">
            <a:extLst>
              <a:ext uri="{FF2B5EF4-FFF2-40B4-BE49-F238E27FC236}">
                <a16:creationId xmlns:a16="http://schemas.microsoft.com/office/drawing/2014/main" id="{8474BA80-469D-4427-911E-5A4149F3699E}"/>
              </a:ext>
            </a:extLst>
          </p:cNvPr>
          <p:cNvSpPr>
            <a:spLocks noGrp="1" noChangeArrowheads="1"/>
          </p:cNvSpPr>
          <p:nvPr>
            <p:ph type="dt" sz="half" idx="10"/>
          </p:nvPr>
        </p:nvSpPr>
        <p:spPr>
          <a:ln/>
        </p:spPr>
        <p:txBody>
          <a:bodyPr/>
          <a:lstStyle>
            <a:lvl1pPr>
              <a:defRPr/>
            </a:lvl1pPr>
          </a:lstStyle>
          <a:p>
            <a:pPr>
              <a:defRPr/>
            </a:pPr>
            <a:fld id="{8159E728-469C-4B42-BE4B-95C2E6FC7C38}" type="datetime10">
              <a:rPr lang="zh-CN" altLang="en-US"/>
              <a:pPr>
                <a:defRPr/>
              </a:pPr>
              <a:t>08:57</a:t>
            </a:fld>
            <a:endParaRPr lang="en-US" altLang="zh-CN"/>
          </a:p>
        </p:txBody>
      </p:sp>
      <p:sp>
        <p:nvSpPr>
          <p:cNvPr id="5" name="Rectangle 5">
            <a:extLst>
              <a:ext uri="{FF2B5EF4-FFF2-40B4-BE49-F238E27FC236}">
                <a16:creationId xmlns:a16="http://schemas.microsoft.com/office/drawing/2014/main" id="{C3862A9C-4B54-4E0F-A377-A4F5D0646E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73850BA-DE39-4290-9319-CD783CF5171C}"/>
              </a:ext>
            </a:extLst>
          </p:cNvPr>
          <p:cNvSpPr>
            <a:spLocks noGrp="1" noChangeArrowheads="1"/>
          </p:cNvSpPr>
          <p:nvPr>
            <p:ph type="sldNum" sz="quarter" idx="12"/>
          </p:nvPr>
        </p:nvSpPr>
        <p:spPr>
          <a:ln/>
        </p:spPr>
        <p:txBody>
          <a:bodyPr/>
          <a:lstStyle>
            <a:lvl1pPr>
              <a:defRPr/>
            </a:lvl1pPr>
          </a:lstStyle>
          <a:p>
            <a:pPr>
              <a:defRPr/>
            </a:pPr>
            <a:fld id="{4D54260A-A8BF-431E-8C14-AB7DC9C85BBB}" type="slidenum">
              <a:rPr lang="en-US" altLang="zh-CN"/>
              <a:pPr>
                <a:defRPr/>
              </a:pPr>
              <a:t>‹#›</a:t>
            </a:fld>
            <a:endParaRPr lang="en-US" altLang="zh-CN"/>
          </a:p>
        </p:txBody>
      </p:sp>
    </p:spTree>
    <p:extLst>
      <p:ext uri="{BB962C8B-B14F-4D97-AF65-F5344CB8AC3E}">
        <p14:creationId xmlns:p14="http://schemas.microsoft.com/office/powerpoint/2010/main" val="4172855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细黑" pitchFamily="2" charset="-122"/>
                <a:ea typeface="华文细黑"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0253DF77-EDFE-43A6-90D9-6D38D62B1805}"/>
              </a:ext>
            </a:extLst>
          </p:cNvPr>
          <p:cNvSpPr>
            <a:spLocks noGrp="1" noChangeArrowheads="1"/>
          </p:cNvSpPr>
          <p:nvPr>
            <p:ph type="dt" sz="half" idx="10"/>
          </p:nvPr>
        </p:nvSpPr>
        <p:spPr>
          <a:ln/>
        </p:spPr>
        <p:txBody>
          <a:bodyPr/>
          <a:lstStyle>
            <a:lvl1pPr>
              <a:defRPr/>
            </a:lvl1pPr>
          </a:lstStyle>
          <a:p>
            <a:pPr>
              <a:defRPr/>
            </a:pPr>
            <a:fld id="{EA25C114-D075-4060-A4E2-2CCD64ABDB39}" type="datetime10">
              <a:rPr lang="zh-CN" altLang="en-US"/>
              <a:pPr>
                <a:defRPr/>
              </a:pPr>
              <a:t>08:57</a:t>
            </a:fld>
            <a:endParaRPr lang="en-US" altLang="zh-CN"/>
          </a:p>
        </p:txBody>
      </p:sp>
      <p:sp>
        <p:nvSpPr>
          <p:cNvPr id="5" name="Rectangle 5">
            <a:extLst>
              <a:ext uri="{FF2B5EF4-FFF2-40B4-BE49-F238E27FC236}">
                <a16:creationId xmlns:a16="http://schemas.microsoft.com/office/drawing/2014/main" id="{0C299DAF-12D4-4E9B-82ED-CA2E0294E58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B65F401-8E5B-4A09-91C7-82F67D2543F2}"/>
              </a:ext>
            </a:extLst>
          </p:cNvPr>
          <p:cNvSpPr>
            <a:spLocks noGrp="1" noChangeArrowheads="1"/>
          </p:cNvSpPr>
          <p:nvPr>
            <p:ph type="sldNum" sz="quarter" idx="12"/>
          </p:nvPr>
        </p:nvSpPr>
        <p:spPr>
          <a:ln/>
        </p:spPr>
        <p:txBody>
          <a:bodyPr/>
          <a:lstStyle>
            <a:lvl1pPr>
              <a:defRPr/>
            </a:lvl1pPr>
          </a:lstStyle>
          <a:p>
            <a:pPr>
              <a:defRPr/>
            </a:pPr>
            <a:fld id="{B5AF191E-5B0B-4711-8D21-DF83A7FF2621}" type="slidenum">
              <a:rPr lang="en-US" altLang="zh-CN"/>
              <a:pPr>
                <a:defRPr/>
              </a:pPr>
              <a:t>‹#›</a:t>
            </a:fld>
            <a:endParaRPr lang="en-US" altLang="zh-CN"/>
          </a:p>
        </p:txBody>
      </p:sp>
    </p:spTree>
    <p:extLst>
      <p:ext uri="{BB962C8B-B14F-4D97-AF65-F5344CB8AC3E}">
        <p14:creationId xmlns:p14="http://schemas.microsoft.com/office/powerpoint/2010/main" val="3487337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细黑" pitchFamily="2" charset="-122"/>
                <a:ea typeface="华文细黑" pitchFamily="2" charset="-122"/>
              </a:defRPr>
            </a:lvl1pPr>
          </a:lstStyle>
          <a:p>
            <a:r>
              <a:rPr lang="zh-CN" altLang="en-US" dirty="0"/>
              <a:t>单击此处编辑母版标题样式</a:t>
            </a:r>
          </a:p>
        </p:txBody>
      </p:sp>
      <p:sp>
        <p:nvSpPr>
          <p:cNvPr id="3" name="Rectangle 4">
            <a:extLst>
              <a:ext uri="{FF2B5EF4-FFF2-40B4-BE49-F238E27FC236}">
                <a16:creationId xmlns:a16="http://schemas.microsoft.com/office/drawing/2014/main" id="{7DCF97AA-4B52-4B0C-9935-ABD41AF3A507}"/>
              </a:ext>
            </a:extLst>
          </p:cNvPr>
          <p:cNvSpPr>
            <a:spLocks noGrp="1" noChangeArrowheads="1"/>
          </p:cNvSpPr>
          <p:nvPr>
            <p:ph type="dt" sz="half" idx="10"/>
          </p:nvPr>
        </p:nvSpPr>
        <p:spPr>
          <a:ln/>
        </p:spPr>
        <p:txBody>
          <a:bodyPr/>
          <a:lstStyle>
            <a:lvl1pPr>
              <a:defRPr/>
            </a:lvl1pPr>
          </a:lstStyle>
          <a:p>
            <a:pPr>
              <a:defRPr/>
            </a:pPr>
            <a:fld id="{74FC4254-245E-4634-871D-49530FE39067}" type="datetime10">
              <a:rPr lang="zh-CN" altLang="en-US"/>
              <a:pPr>
                <a:defRPr/>
              </a:pPr>
              <a:t>08:57</a:t>
            </a:fld>
            <a:endParaRPr lang="en-US" altLang="zh-CN"/>
          </a:p>
        </p:txBody>
      </p:sp>
      <p:sp>
        <p:nvSpPr>
          <p:cNvPr id="4" name="Rectangle 5">
            <a:extLst>
              <a:ext uri="{FF2B5EF4-FFF2-40B4-BE49-F238E27FC236}">
                <a16:creationId xmlns:a16="http://schemas.microsoft.com/office/drawing/2014/main" id="{D113C6A4-C6BF-42EC-B42D-C9BE1E19861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26117D3E-B29B-4C24-A767-BF2BEED679D4}"/>
              </a:ext>
            </a:extLst>
          </p:cNvPr>
          <p:cNvSpPr>
            <a:spLocks noGrp="1" noChangeArrowheads="1"/>
          </p:cNvSpPr>
          <p:nvPr>
            <p:ph type="sldNum" sz="quarter" idx="12"/>
          </p:nvPr>
        </p:nvSpPr>
        <p:spPr>
          <a:ln/>
        </p:spPr>
        <p:txBody>
          <a:bodyPr/>
          <a:lstStyle>
            <a:lvl1pPr>
              <a:defRPr/>
            </a:lvl1pPr>
          </a:lstStyle>
          <a:p>
            <a:pPr>
              <a:defRPr/>
            </a:pPr>
            <a:fld id="{376B4E18-E8DF-4897-8DEA-8A78A6D1C497}" type="slidenum">
              <a:rPr lang="en-US" altLang="zh-CN"/>
              <a:pPr>
                <a:defRPr/>
              </a:pPr>
              <a:t>‹#›</a:t>
            </a:fld>
            <a:endParaRPr lang="en-US" altLang="zh-CN"/>
          </a:p>
        </p:txBody>
      </p:sp>
    </p:spTree>
    <p:extLst>
      <p:ext uri="{BB962C8B-B14F-4D97-AF65-F5344CB8AC3E}">
        <p14:creationId xmlns:p14="http://schemas.microsoft.com/office/powerpoint/2010/main" val="111492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A0DB967-3CF8-4A31-8E15-D5B6449C0DDF}"/>
              </a:ext>
            </a:extLst>
          </p:cNvPr>
          <p:cNvSpPr>
            <a:spLocks noGrp="1" noChangeArrowheads="1"/>
          </p:cNvSpPr>
          <p:nvPr>
            <p:ph type="dt" sz="half" idx="10"/>
          </p:nvPr>
        </p:nvSpPr>
        <p:spPr>
          <a:ln/>
        </p:spPr>
        <p:txBody>
          <a:bodyPr/>
          <a:lstStyle>
            <a:lvl1pPr>
              <a:defRPr/>
            </a:lvl1pPr>
          </a:lstStyle>
          <a:p>
            <a:pPr>
              <a:defRPr/>
            </a:pPr>
            <a:fld id="{BA335A6B-BE8C-483A-AE3E-299CE0B846DE}" type="datetime10">
              <a:rPr lang="zh-CN" altLang="en-US"/>
              <a:pPr>
                <a:defRPr/>
              </a:pPr>
              <a:t>08:57</a:t>
            </a:fld>
            <a:endParaRPr lang="en-US" altLang="zh-CN"/>
          </a:p>
        </p:txBody>
      </p:sp>
      <p:sp>
        <p:nvSpPr>
          <p:cNvPr id="3" name="Rectangle 5">
            <a:extLst>
              <a:ext uri="{FF2B5EF4-FFF2-40B4-BE49-F238E27FC236}">
                <a16:creationId xmlns:a16="http://schemas.microsoft.com/office/drawing/2014/main" id="{A661B288-4658-4016-BAC2-25116C256E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6715957-48FE-491B-8BAE-2D5B04781E92}"/>
              </a:ext>
            </a:extLst>
          </p:cNvPr>
          <p:cNvSpPr>
            <a:spLocks noGrp="1" noChangeArrowheads="1"/>
          </p:cNvSpPr>
          <p:nvPr>
            <p:ph type="sldNum" sz="quarter" idx="12"/>
          </p:nvPr>
        </p:nvSpPr>
        <p:spPr>
          <a:ln/>
        </p:spPr>
        <p:txBody>
          <a:bodyPr/>
          <a:lstStyle>
            <a:lvl1pPr>
              <a:defRPr/>
            </a:lvl1pPr>
          </a:lstStyle>
          <a:p>
            <a:pPr>
              <a:defRPr/>
            </a:pPr>
            <a:fld id="{068E0253-71B7-4A17-B300-F0163851B6BE}" type="slidenum">
              <a:rPr lang="en-US" altLang="zh-CN"/>
              <a:pPr>
                <a:defRPr/>
              </a:pPr>
              <a:t>‹#›</a:t>
            </a:fld>
            <a:endParaRPr lang="en-US" altLang="zh-CN"/>
          </a:p>
        </p:txBody>
      </p:sp>
    </p:spTree>
    <p:extLst>
      <p:ext uri="{BB962C8B-B14F-4D97-AF65-F5344CB8AC3E}">
        <p14:creationId xmlns:p14="http://schemas.microsoft.com/office/powerpoint/2010/main" val="126596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5EE773F2-F450-4508-96C1-B803BDFE61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52400"/>
            <a:ext cx="1066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8">
            <a:extLst>
              <a:ext uri="{FF2B5EF4-FFF2-40B4-BE49-F238E27FC236}">
                <a16:creationId xmlns:a16="http://schemas.microsoft.com/office/drawing/2014/main" id="{1AA5F7BB-D3D9-472A-8C4D-9AF2CEF5A6DB}"/>
              </a:ext>
            </a:extLst>
          </p:cNvPr>
          <p:cNvSpPr>
            <a:spLocks noChangeShapeType="1"/>
          </p:cNvSpPr>
          <p:nvPr/>
        </p:nvSpPr>
        <p:spPr bwMode="auto">
          <a:xfrm>
            <a:off x="609600" y="9906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 name="标题 1"/>
          <p:cNvSpPr>
            <a:spLocks noGrp="1"/>
          </p:cNvSpPr>
          <p:nvPr>
            <p:ph type="title"/>
          </p:nvPr>
        </p:nvSpPr>
        <p:spPr>
          <a:xfrm>
            <a:off x="152400" y="76200"/>
            <a:ext cx="8763000" cy="914400"/>
          </a:xfrm>
        </p:spPr>
        <p:txBody>
          <a:bodyPr/>
          <a:lstStyle>
            <a:lvl1pPr>
              <a:defRPr>
                <a:latin typeface="华文细黑" pitchFamily="2" charset="-122"/>
                <a:ea typeface="华文细黑" pitchFamily="2" charset="-122"/>
              </a:defRPr>
            </a:lvl1pPr>
          </a:lstStyle>
          <a:p>
            <a:r>
              <a:rPr lang="zh-CN" altLang="en-US" dirty="0"/>
              <a:t>单击此处编辑母版标题样式</a:t>
            </a:r>
          </a:p>
        </p:txBody>
      </p:sp>
      <p:sp>
        <p:nvSpPr>
          <p:cNvPr id="3" name="文本占位符 2"/>
          <p:cNvSpPr>
            <a:spLocks noGrp="1"/>
          </p:cNvSpPr>
          <p:nvPr>
            <p:ph type="body" sz="half" idx="1"/>
          </p:nvPr>
        </p:nvSpPr>
        <p:spPr>
          <a:xfrm>
            <a:off x="228600" y="1219200"/>
            <a:ext cx="4311162" cy="5181600"/>
          </a:xfrm>
        </p:spPr>
        <p:txBody>
          <a:bodyPr/>
          <a:lstStyle>
            <a:lvl1pPr>
              <a:defRPr>
                <a:latin typeface="华文宋体" pitchFamily="2" charset="-122"/>
                <a:ea typeface="华文宋体" pitchFamily="2" charset="-122"/>
              </a:defRPr>
            </a:lvl1pPr>
            <a:lvl2pPr>
              <a:defRPr>
                <a:latin typeface="华文宋体" pitchFamily="2" charset="-122"/>
                <a:ea typeface="华文宋体" pitchFamily="2" charset="-122"/>
              </a:defRPr>
            </a:lvl2pPr>
            <a:lvl3pPr>
              <a:defRPr>
                <a:latin typeface="华文宋体" pitchFamily="2" charset="-122"/>
                <a:ea typeface="华文宋体" pitchFamily="2" charset="-122"/>
              </a:defRPr>
            </a:lvl3pPr>
            <a:lvl4pPr>
              <a:defRPr>
                <a:latin typeface="华文宋体" pitchFamily="2" charset="-122"/>
                <a:ea typeface="华文宋体" pitchFamily="2" charset="-122"/>
              </a:defRPr>
            </a:lvl4pPr>
            <a:lvl5pPr>
              <a:defRPr>
                <a:latin typeface="华文宋体" pitchFamily="2" charset="-122"/>
                <a:ea typeface="华文宋体"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80439" y="1219200"/>
            <a:ext cx="4311162" cy="5181600"/>
          </a:xfrm>
        </p:spPr>
        <p:txBody>
          <a:bodyPr/>
          <a:lstStyle>
            <a:lvl1pPr>
              <a:defRPr>
                <a:latin typeface="华文宋体" pitchFamily="2" charset="-122"/>
                <a:ea typeface="华文宋体" pitchFamily="2" charset="-122"/>
              </a:defRPr>
            </a:lvl1pPr>
            <a:lvl2pPr>
              <a:defRPr>
                <a:latin typeface="华文宋体" pitchFamily="2" charset="-122"/>
                <a:ea typeface="华文宋体" pitchFamily="2" charset="-122"/>
              </a:defRPr>
            </a:lvl2pPr>
            <a:lvl3pPr>
              <a:defRPr>
                <a:latin typeface="华文宋体" pitchFamily="2" charset="-122"/>
                <a:ea typeface="华文宋体" pitchFamily="2" charset="-122"/>
              </a:defRPr>
            </a:lvl3pPr>
            <a:lvl4pPr>
              <a:defRPr>
                <a:latin typeface="华文宋体" pitchFamily="2" charset="-122"/>
                <a:ea typeface="华文宋体" pitchFamily="2" charset="-122"/>
              </a:defRPr>
            </a:lvl4pPr>
            <a:lvl5pPr>
              <a:defRPr>
                <a:latin typeface="华文宋体" pitchFamily="2" charset="-122"/>
                <a:ea typeface="华文宋体"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4">
            <a:extLst>
              <a:ext uri="{FF2B5EF4-FFF2-40B4-BE49-F238E27FC236}">
                <a16:creationId xmlns:a16="http://schemas.microsoft.com/office/drawing/2014/main" id="{17F45B6B-277A-4B71-8A70-B6F65C3CE027}"/>
              </a:ext>
            </a:extLst>
          </p:cNvPr>
          <p:cNvSpPr>
            <a:spLocks noGrp="1" noChangeArrowheads="1"/>
          </p:cNvSpPr>
          <p:nvPr>
            <p:ph type="dt" sz="half" idx="10"/>
          </p:nvPr>
        </p:nvSpPr>
        <p:spPr/>
        <p:txBody>
          <a:bodyPr/>
          <a:lstStyle>
            <a:lvl1pPr>
              <a:defRPr/>
            </a:lvl1pPr>
          </a:lstStyle>
          <a:p>
            <a:pPr>
              <a:defRPr/>
            </a:pPr>
            <a:fld id="{A1E90291-D945-4433-BA77-83C14BA10326}" type="datetime10">
              <a:rPr lang="zh-CN" altLang="en-US"/>
              <a:pPr>
                <a:defRPr/>
              </a:pPr>
              <a:t>08:57</a:t>
            </a:fld>
            <a:endParaRPr lang="en-US" altLang="zh-CN"/>
          </a:p>
        </p:txBody>
      </p:sp>
      <p:sp>
        <p:nvSpPr>
          <p:cNvPr id="8" name="Rectangle 5">
            <a:extLst>
              <a:ext uri="{FF2B5EF4-FFF2-40B4-BE49-F238E27FC236}">
                <a16:creationId xmlns:a16="http://schemas.microsoft.com/office/drawing/2014/main" id="{73619F3D-DE2C-42CB-90B3-8C6C8615A1CC}"/>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BF6B2CF-298A-40D2-9F72-9EC2E796E2D0}"/>
              </a:ext>
            </a:extLst>
          </p:cNvPr>
          <p:cNvSpPr>
            <a:spLocks noGrp="1" noChangeArrowheads="1"/>
          </p:cNvSpPr>
          <p:nvPr>
            <p:ph type="sldNum" sz="quarter" idx="12"/>
          </p:nvPr>
        </p:nvSpPr>
        <p:spPr/>
        <p:txBody>
          <a:bodyPr/>
          <a:lstStyle>
            <a:lvl1pPr>
              <a:defRPr/>
            </a:lvl1pPr>
          </a:lstStyle>
          <a:p>
            <a:pPr>
              <a:defRPr/>
            </a:pPr>
            <a:fld id="{C1AD0162-49C3-4701-8E38-E5C214F64D0E}" type="slidenum">
              <a:rPr lang="zh-CN" altLang="en-US"/>
              <a:pPr>
                <a:defRPr/>
              </a:pPr>
              <a:t>‹#›</a:t>
            </a:fld>
            <a:endParaRPr lang="en-US" altLang="zh-CN"/>
          </a:p>
        </p:txBody>
      </p:sp>
    </p:spTree>
    <p:extLst>
      <p:ext uri="{BB962C8B-B14F-4D97-AF65-F5344CB8AC3E}">
        <p14:creationId xmlns:p14="http://schemas.microsoft.com/office/powerpoint/2010/main" val="38422187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10BBC07-4E78-4533-AA09-CA5CEDCBCBF5}"/>
              </a:ext>
            </a:extLst>
          </p:cNvPr>
          <p:cNvSpPr>
            <a:spLocks noGrp="1" noChangeArrowheads="1"/>
          </p:cNvSpPr>
          <p:nvPr>
            <p:ph type="title"/>
          </p:nvPr>
        </p:nvSpPr>
        <p:spPr bwMode="auto">
          <a:xfrm>
            <a:off x="152400" y="76200"/>
            <a:ext cx="8763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a:extLst>
              <a:ext uri="{FF2B5EF4-FFF2-40B4-BE49-F238E27FC236}">
                <a16:creationId xmlns:a16="http://schemas.microsoft.com/office/drawing/2014/main" id="{1C8874E2-F952-4D36-841E-6ADFE3349D43}"/>
              </a:ext>
            </a:extLst>
          </p:cNvPr>
          <p:cNvSpPr>
            <a:spLocks noGrp="1" noChangeArrowheads="1"/>
          </p:cNvSpPr>
          <p:nvPr>
            <p:ph type="body" idx="1"/>
          </p:nvPr>
        </p:nvSpPr>
        <p:spPr bwMode="auto">
          <a:xfrm>
            <a:off x="228600" y="1219200"/>
            <a:ext cx="8763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5524" name="Rectangle 4">
            <a:extLst>
              <a:ext uri="{FF2B5EF4-FFF2-40B4-BE49-F238E27FC236}">
                <a16:creationId xmlns:a16="http://schemas.microsoft.com/office/drawing/2014/main" id="{DE2A9751-9153-4141-9398-2572CAD13704}"/>
              </a:ext>
            </a:extLst>
          </p:cNvPr>
          <p:cNvSpPr>
            <a:spLocks noGrp="1" noChangeArrowheads="1"/>
          </p:cNvSpPr>
          <p:nvPr>
            <p:ph type="dt" sz="half" idx="2"/>
          </p:nvPr>
        </p:nvSpPr>
        <p:spPr bwMode="auto">
          <a:xfrm>
            <a:off x="457200" y="64611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fld id="{57032327-04CD-4216-9ACF-64E5B2294DC6}" type="datetime10">
              <a:rPr lang="zh-CN" altLang="en-US"/>
              <a:pPr>
                <a:defRPr/>
              </a:pPr>
              <a:t>08:57</a:t>
            </a:fld>
            <a:endParaRPr lang="en-US" altLang="zh-CN"/>
          </a:p>
        </p:txBody>
      </p:sp>
      <p:sp>
        <p:nvSpPr>
          <p:cNvPr id="235525" name="Rectangle 5">
            <a:extLst>
              <a:ext uri="{FF2B5EF4-FFF2-40B4-BE49-F238E27FC236}">
                <a16:creationId xmlns:a16="http://schemas.microsoft.com/office/drawing/2014/main" id="{C4459F0F-1DD2-472B-8DD0-D3768075DECC}"/>
              </a:ext>
            </a:extLst>
          </p:cNvPr>
          <p:cNvSpPr>
            <a:spLocks noGrp="1" noChangeArrowheads="1"/>
          </p:cNvSpPr>
          <p:nvPr>
            <p:ph type="ftr" sz="quarter" idx="3"/>
          </p:nvPr>
        </p:nvSpPr>
        <p:spPr bwMode="auto">
          <a:xfrm>
            <a:off x="3124200" y="6461125"/>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endParaRPr lang="en-US" altLang="zh-CN"/>
          </a:p>
        </p:txBody>
      </p:sp>
      <p:sp>
        <p:nvSpPr>
          <p:cNvPr id="235526" name="Rectangle 6">
            <a:extLst>
              <a:ext uri="{FF2B5EF4-FFF2-40B4-BE49-F238E27FC236}">
                <a16:creationId xmlns:a16="http://schemas.microsoft.com/office/drawing/2014/main" id="{1F73934F-FBD3-47A4-9FF0-09C1740B5040}"/>
              </a:ext>
            </a:extLst>
          </p:cNvPr>
          <p:cNvSpPr>
            <a:spLocks noGrp="1" noChangeArrowheads="1"/>
          </p:cNvSpPr>
          <p:nvPr>
            <p:ph type="sldNum" sz="quarter" idx="4"/>
          </p:nvPr>
        </p:nvSpPr>
        <p:spPr bwMode="auto">
          <a:xfrm>
            <a:off x="6553200" y="64611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pPr>
              <a:defRPr/>
            </a:pPr>
            <a:fld id="{3FF2B49E-AF77-4954-A2F9-1BD22733D597}" type="slidenum">
              <a:rPr lang="en-US" altLang="zh-CN"/>
              <a:pPr>
                <a:defRPr/>
              </a:pPr>
              <a:t>‹#›</a:t>
            </a:fld>
            <a:endParaRPr lang="en-US" altLang="zh-CN"/>
          </a:p>
        </p:txBody>
      </p:sp>
      <p:pic>
        <p:nvPicPr>
          <p:cNvPr id="1031" name="Picture 7">
            <a:extLst>
              <a:ext uri="{FF2B5EF4-FFF2-40B4-BE49-F238E27FC236}">
                <a16:creationId xmlns:a16="http://schemas.microsoft.com/office/drawing/2014/main" id="{C2568A3A-76B4-4E26-A581-3A238498DF0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 y="152400"/>
            <a:ext cx="1066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Line 8">
            <a:extLst>
              <a:ext uri="{FF2B5EF4-FFF2-40B4-BE49-F238E27FC236}">
                <a16:creationId xmlns:a16="http://schemas.microsoft.com/office/drawing/2014/main" id="{92A9B8D6-1A78-4EBB-AD8D-51F760BFB2AA}"/>
              </a:ext>
            </a:extLst>
          </p:cNvPr>
          <p:cNvSpPr>
            <a:spLocks noChangeShapeType="1"/>
          </p:cNvSpPr>
          <p:nvPr/>
        </p:nvSpPr>
        <p:spPr bwMode="auto">
          <a:xfrm>
            <a:off x="609600" y="9906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Lst>
  <p:hf sldNum="0" hdr="0" ftr="0"/>
  <p:txStyles>
    <p:titleStyle>
      <a:lvl1pPr algn="ctr" rtl="0" eaLnBrk="0" fontAlgn="base" hangingPunct="0">
        <a:spcBef>
          <a:spcPct val="0"/>
        </a:spcBef>
        <a:spcAft>
          <a:spcPct val="0"/>
        </a:spcAft>
        <a:defRPr sz="4400">
          <a:solidFill>
            <a:schemeClr val="accent2"/>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accent2"/>
          </a:solidFill>
          <a:latin typeface="华文细黑" pitchFamily="2" charset="-122"/>
          <a:ea typeface="华文细黑" pitchFamily="2" charset="-122"/>
        </a:defRPr>
      </a:lvl2pPr>
      <a:lvl3pPr algn="ctr" rtl="0" eaLnBrk="0" fontAlgn="base" hangingPunct="0">
        <a:spcBef>
          <a:spcPct val="0"/>
        </a:spcBef>
        <a:spcAft>
          <a:spcPct val="0"/>
        </a:spcAft>
        <a:defRPr sz="4400">
          <a:solidFill>
            <a:schemeClr val="accent2"/>
          </a:solidFill>
          <a:latin typeface="华文细黑" pitchFamily="2" charset="-122"/>
          <a:ea typeface="华文细黑" pitchFamily="2" charset="-122"/>
        </a:defRPr>
      </a:lvl3pPr>
      <a:lvl4pPr algn="ctr" rtl="0" eaLnBrk="0" fontAlgn="base" hangingPunct="0">
        <a:spcBef>
          <a:spcPct val="0"/>
        </a:spcBef>
        <a:spcAft>
          <a:spcPct val="0"/>
        </a:spcAft>
        <a:defRPr sz="4400">
          <a:solidFill>
            <a:schemeClr val="accent2"/>
          </a:solidFill>
          <a:latin typeface="华文细黑" pitchFamily="2" charset="-122"/>
          <a:ea typeface="华文细黑" pitchFamily="2" charset="-122"/>
        </a:defRPr>
      </a:lvl4pPr>
      <a:lvl5pPr algn="ctr" rtl="0" eaLnBrk="0" fontAlgn="base" hangingPunct="0">
        <a:spcBef>
          <a:spcPct val="0"/>
        </a:spcBef>
        <a:spcAft>
          <a:spcPct val="0"/>
        </a:spcAft>
        <a:defRPr sz="4400">
          <a:solidFill>
            <a:schemeClr val="accent2"/>
          </a:solidFill>
          <a:latin typeface="华文细黑" pitchFamily="2" charset="-122"/>
          <a:ea typeface="华文细黑" pitchFamily="2" charset="-122"/>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宋体" panose="02010600030101010101" pitchFamily="2" charset="-122"/>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宋体" panose="02010600030101010101" pitchFamily="2" charset="-122"/>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9.e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0.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25.wmf"/><Relationship Id="rId4" Type="http://schemas.openxmlformats.org/officeDocument/2006/relationships/oleObject" Target="../embeddings/oleObject6.bin"/><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9.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22.xml"/><Relationship Id="rId7"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10.bin"/><Relationship Id="rId9" Type="http://schemas.openxmlformats.org/officeDocument/2006/relationships/image" Target="../media/image32.wmf"/></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3.xml"/><Relationship Id="rId7" Type="http://schemas.openxmlformats.org/officeDocument/2006/relationships/image" Target="../media/image26.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13.bin"/><Relationship Id="rId5" Type="http://schemas.openxmlformats.org/officeDocument/2006/relationships/image" Target="../media/image35.wmf"/><Relationship Id="rId4" Type="http://schemas.openxmlformats.org/officeDocument/2006/relationships/oleObject" Target="../embeddings/oleObject12.bin"/><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5.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5.bin"/><Relationship Id="rId5" Type="http://schemas.openxmlformats.org/officeDocument/2006/relationships/image" Target="../media/image25.wmf"/><Relationship Id="rId4" Type="http://schemas.openxmlformats.org/officeDocument/2006/relationships/oleObject" Target="../embeddings/oleObject14.bin"/><Relationship Id="rId9"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27.xml"/><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8.png"/><Relationship Id="rId5" Type="http://schemas.openxmlformats.org/officeDocument/2006/relationships/image" Target="../media/image37.wmf"/><Relationship Id="rId10" Type="http://schemas.openxmlformats.org/officeDocument/2006/relationships/image" Target="../media/image28.png"/><Relationship Id="rId4" Type="http://schemas.openxmlformats.org/officeDocument/2006/relationships/oleObject" Target="../embeddings/oleObject16.bin"/><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28.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7.png"/><Relationship Id="rId11" Type="http://schemas.openxmlformats.org/officeDocument/2006/relationships/image" Target="../media/image40.wmf"/><Relationship Id="rId5" Type="http://schemas.openxmlformats.org/officeDocument/2006/relationships/image" Target="../media/image25.wmf"/><Relationship Id="rId10" Type="http://schemas.openxmlformats.org/officeDocument/2006/relationships/oleObject" Target="../embeddings/oleObject20.bin"/><Relationship Id="rId4" Type="http://schemas.openxmlformats.org/officeDocument/2006/relationships/oleObject" Target="../embeddings/oleObject18.bin"/><Relationship Id="rId9" Type="http://schemas.openxmlformats.org/officeDocument/2006/relationships/image" Target="../media/image39.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29.xml"/><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41.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37.xml"/><Relationship Id="rId7" Type="http://schemas.openxmlformats.org/officeDocument/2006/relationships/image" Target="../media/image57.wmf"/><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oleObject" Target="../embeddings/oleObject24.bin"/><Relationship Id="rId11" Type="http://schemas.openxmlformats.org/officeDocument/2006/relationships/image" Target="../media/image60.png"/><Relationship Id="rId5" Type="http://schemas.openxmlformats.org/officeDocument/2006/relationships/image" Target="../media/image56.wmf"/><Relationship Id="rId10" Type="http://schemas.openxmlformats.org/officeDocument/2006/relationships/image" Target="../media/image59.png"/><Relationship Id="rId4" Type="http://schemas.openxmlformats.org/officeDocument/2006/relationships/oleObject" Target="../embeddings/oleObject23.bin"/><Relationship Id="rId9" Type="http://schemas.openxmlformats.org/officeDocument/2006/relationships/image" Target="../media/image58.wmf"/></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5.png"/><Relationship Id="rId5" Type="http://schemas.openxmlformats.org/officeDocument/2006/relationships/image" Target="../media/image64.wmf"/><Relationship Id="rId4" Type="http://schemas.openxmlformats.org/officeDocument/2006/relationships/oleObject" Target="../embeddings/oleObject26.bin"/></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8.emf"/><Relationship Id="rId4" Type="http://schemas.openxmlformats.org/officeDocument/2006/relationships/oleObject" Target="../embeddings/oleObject27.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72.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p:cNvGraphicFramePr>
            <a:graphicFrameLocks noChangeAspect="1"/>
          </p:cNvGraphicFramePr>
          <p:nvPr/>
        </p:nvGraphicFramePr>
        <p:xfrm>
          <a:off x="1903535" y="1740877"/>
          <a:ext cx="5410200" cy="3305908"/>
        </p:xfrm>
        <a:graphic>
          <a:graphicData uri="http://schemas.openxmlformats.org/presentationml/2006/ole">
            <mc:AlternateContent xmlns:mc="http://schemas.openxmlformats.org/markup-compatibility/2006">
              <mc:Choice xmlns:v="urn:schemas-microsoft-com:vml" Requires="v">
                <p:oleObj spid="_x0000_s84050" name="Image" r:id="rId4" imgW="7047619" imgH="3974603" progId="ShockwaveFlash.ShockwaveFlash.27">
                  <p:embed/>
                </p:oleObj>
              </mc:Choice>
              <mc:Fallback>
                <p:oleObj name="Image" r:id="rId4" imgW="7047619" imgH="3974603" progId="ShockwaveFlash.ShockwaveFlash.27">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3535" y="1740877"/>
                        <a:ext cx="5410200" cy="33059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3" name="Rectangle 4"/>
          <p:cNvSpPr>
            <a:spLocks noGrp="1" noChangeArrowheads="1"/>
          </p:cNvSpPr>
          <p:nvPr>
            <p:ph type="ctrTitle"/>
          </p:nvPr>
        </p:nvSpPr>
        <p:spPr>
          <a:xfrm>
            <a:off x="755576" y="295729"/>
            <a:ext cx="7632848" cy="703385"/>
          </a:xfrm>
        </p:spPr>
        <p:txBody>
          <a:bodyPr/>
          <a:lstStyle/>
          <a:p>
            <a:pPr eaLnBrk="1" hangingPunct="1"/>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真实感图形技术</a:t>
            </a:r>
            <a:r>
              <a:rPr lang="en-US" altLang="zh-CN" sz="3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光照与明暗处理</a:t>
            </a:r>
          </a:p>
        </p:txBody>
      </p:sp>
      <p:sp>
        <p:nvSpPr>
          <p:cNvPr id="2" name="副标题 1"/>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5516772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6F8B68AA-4AD0-4AD0-BF91-BBBA092CEF32}"/>
              </a:ext>
            </a:extLst>
          </p:cNvPr>
          <p:cNvSpPr>
            <a:spLocks noGrp="1" noChangeArrowheads="1"/>
          </p:cNvSpPr>
          <p:nvPr>
            <p:ph type="title"/>
          </p:nvPr>
        </p:nvSpPr>
        <p:spPr/>
        <p:txBody>
          <a:bodyPr/>
          <a:lstStyle/>
          <a:p>
            <a:r>
              <a:rPr lang="en-US" altLang="zh-CN" dirty="0">
                <a:solidFill>
                  <a:srgbClr val="333399"/>
                </a:solidFill>
              </a:rPr>
              <a:t>OpenGL</a:t>
            </a:r>
            <a:r>
              <a:rPr lang="zh-CN" altLang="en-US" dirty="0">
                <a:solidFill>
                  <a:srgbClr val="333399"/>
                </a:solidFill>
              </a:rPr>
              <a:t>中的颜色模型</a:t>
            </a:r>
            <a:endParaRPr lang="zh-CN" altLang="en-US" dirty="0">
              <a:ea typeface="宋体" panose="02010600030101010101" pitchFamily="2" charset="-122"/>
            </a:endParaRPr>
          </a:p>
        </p:txBody>
      </p:sp>
      <p:sp>
        <p:nvSpPr>
          <p:cNvPr id="9221" name="日期占位符 1">
            <a:extLst>
              <a:ext uri="{FF2B5EF4-FFF2-40B4-BE49-F238E27FC236}">
                <a16:creationId xmlns:a16="http://schemas.microsoft.com/office/drawing/2014/main" id="{5CC38CD9-0BB5-4C07-B40F-3E7C05FAB39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6B74F2C-979B-4E2C-8018-CA53B8DAEE7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dirty="0">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a:xfrm>
            <a:off x="228600" y="980727"/>
            <a:ext cx="8763000" cy="2088233"/>
          </a:xfrm>
        </p:spPr>
        <p:txBody>
          <a:bodyPr/>
          <a:lstStyle/>
          <a:p>
            <a:r>
              <a:rPr lang="en-US" altLang="zh-CN" sz="2400" dirty="0"/>
              <a:t>OpenGL</a:t>
            </a:r>
            <a:r>
              <a:rPr lang="zh-CN" altLang="en-US" sz="2400" dirty="0"/>
              <a:t>采用</a:t>
            </a:r>
            <a:r>
              <a:rPr lang="en-US" altLang="zh-CN" sz="2400" dirty="0"/>
              <a:t>RGB</a:t>
            </a:r>
            <a:r>
              <a:rPr lang="zh-CN" altLang="en-US" sz="2400" dirty="0"/>
              <a:t>（</a:t>
            </a:r>
            <a:r>
              <a:rPr lang="en-US" altLang="zh-CN" sz="2400" dirty="0"/>
              <a:t> A </a:t>
            </a:r>
            <a:r>
              <a:rPr lang="zh-CN" altLang="en-US" sz="2400" dirty="0"/>
              <a:t>）颜色模型</a:t>
            </a:r>
            <a:endParaRPr lang="en-US" altLang="zh-CN" sz="2400" dirty="0"/>
          </a:p>
          <a:p>
            <a:r>
              <a:rPr lang="en-US" altLang="zh-CN" sz="2400" dirty="0"/>
              <a:t>A</a:t>
            </a:r>
            <a:r>
              <a:rPr lang="zh-CN" altLang="en-US" sz="2400" dirty="0"/>
              <a:t>：</a:t>
            </a:r>
            <a:r>
              <a:rPr lang="en-US" altLang="zh-CN" sz="2400" dirty="0"/>
              <a:t>Alpha</a:t>
            </a:r>
            <a:r>
              <a:rPr lang="zh-CN" altLang="en-US" sz="2400" dirty="0"/>
              <a:t>分量，用于表示透明度</a:t>
            </a:r>
            <a:endParaRPr lang="en-US" altLang="zh-CN" sz="2400" dirty="0"/>
          </a:p>
          <a:p>
            <a:r>
              <a:rPr lang="en-US" altLang="zh-CN" sz="2400" dirty="0" err="1"/>
              <a:t>glColor</a:t>
            </a:r>
            <a:r>
              <a:rPr lang="zh-CN" altLang="en-US" sz="2400" dirty="0"/>
              <a:t>函数：直接指定绘图时像素点的绘制颜色</a:t>
            </a:r>
            <a:endParaRPr lang="en-US" altLang="zh-CN" sz="2400" dirty="0"/>
          </a:p>
          <a:p>
            <a:r>
              <a:rPr lang="zh-CN" altLang="en-US" sz="2400" dirty="0"/>
              <a:t>但一旦进行光照等真实感绘制后，该函数将直接失效</a:t>
            </a:r>
            <a:endParaRPr lang="en-US" altLang="zh-CN" sz="24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3411993"/>
            <a:ext cx="3352800" cy="3069908"/>
          </a:xfrm>
          <a:prstGeom prst="rect">
            <a:avLst/>
          </a:prstGeom>
        </p:spPr>
      </p:pic>
      <p:pic>
        <p:nvPicPr>
          <p:cNvPr id="10" name="Picture 4">
            <a:extLst>
              <a:ext uri="{FF2B5EF4-FFF2-40B4-BE49-F238E27FC236}">
                <a16:creationId xmlns:a16="http://schemas.microsoft.com/office/drawing/2014/main" id="{61FEC0E5-BCD9-4EAD-A3DF-D9DD67D2AE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752" y="2844783"/>
            <a:ext cx="1731676"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12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6F8B68AA-4AD0-4AD0-BF91-BBBA092CEF32}"/>
              </a:ext>
            </a:extLst>
          </p:cNvPr>
          <p:cNvSpPr>
            <a:spLocks noGrp="1" noChangeArrowheads="1"/>
          </p:cNvSpPr>
          <p:nvPr>
            <p:ph type="title"/>
          </p:nvPr>
        </p:nvSpPr>
        <p:spPr/>
        <p:txBody>
          <a:bodyPr/>
          <a:lstStyle/>
          <a:p>
            <a:r>
              <a:rPr lang="zh-CN" altLang="en-US">
                <a:solidFill>
                  <a:srgbClr val="333399"/>
                </a:solidFill>
              </a:rPr>
              <a:t>问 题 之 外</a:t>
            </a:r>
            <a:endParaRPr lang="zh-CN" altLang="en-US">
              <a:ea typeface="宋体" panose="02010600030101010101" pitchFamily="2" charset="-122"/>
            </a:endParaRPr>
          </a:p>
        </p:txBody>
      </p:sp>
      <p:sp>
        <p:nvSpPr>
          <p:cNvPr id="20483" name="内容占位符 2">
            <a:extLst>
              <a:ext uri="{FF2B5EF4-FFF2-40B4-BE49-F238E27FC236}">
                <a16:creationId xmlns:a16="http://schemas.microsoft.com/office/drawing/2014/main" id="{11B790CC-0366-4337-AB6D-32C8E260FE61}"/>
              </a:ext>
            </a:extLst>
          </p:cNvPr>
          <p:cNvSpPr>
            <a:spLocks noGrp="1" noChangeArrowheads="1"/>
          </p:cNvSpPr>
          <p:nvPr>
            <p:ph idx="1"/>
          </p:nvPr>
        </p:nvSpPr>
        <p:spPr>
          <a:xfrm>
            <a:off x="207963" y="1230313"/>
            <a:ext cx="8763000" cy="5181600"/>
          </a:xfrm>
        </p:spPr>
        <p:txBody>
          <a:bodyPr/>
          <a:lstStyle/>
          <a:p>
            <a:r>
              <a:rPr lang="zh-CN" altLang="en-US" dirty="0"/>
              <a:t>天下第一句：</a:t>
            </a:r>
            <a:endParaRPr lang="en-US" altLang="zh-CN" dirty="0"/>
          </a:p>
          <a:p>
            <a:r>
              <a:rPr lang="zh-CN" altLang="en-US" dirty="0"/>
              <a:t>旧约</a:t>
            </a:r>
            <a:r>
              <a:rPr lang="en-US" altLang="zh-CN" dirty="0"/>
              <a:t>·</a:t>
            </a:r>
            <a:r>
              <a:rPr lang="zh-CN" altLang="en-US" dirty="0"/>
              <a:t>创世纪：神说，要有光，就有了光</a:t>
            </a:r>
            <a:endParaRPr lang="en-US" altLang="zh-CN" dirty="0"/>
          </a:p>
          <a:p>
            <a:r>
              <a:rPr lang="zh-CN" altLang="en-US" dirty="0"/>
              <a:t>光与天地，光与万物，光与生命之间密不可分</a:t>
            </a:r>
            <a:endParaRPr lang="en-US" altLang="zh-CN" dirty="0"/>
          </a:p>
          <a:p>
            <a:r>
              <a:rPr lang="zh-CN" altLang="en-US" dirty="0"/>
              <a:t>光是生命之源，生命之本</a:t>
            </a:r>
            <a:endParaRPr lang="en-US" altLang="zh-CN" dirty="0"/>
          </a:p>
          <a:p>
            <a:r>
              <a:rPr lang="zh-CN" altLang="en-US" dirty="0"/>
              <a:t>人的生命之中应该有</a:t>
            </a:r>
            <a:r>
              <a:rPr lang="en-US" altLang="zh-CN" dirty="0"/>
              <a:t>“</a:t>
            </a:r>
            <a:r>
              <a:rPr lang="zh-CN" altLang="en-US" dirty="0"/>
              <a:t>光</a:t>
            </a:r>
            <a:r>
              <a:rPr lang="en-US" altLang="zh-CN" dirty="0"/>
              <a:t>”</a:t>
            </a:r>
          </a:p>
          <a:p>
            <a:r>
              <a:rPr lang="zh-CN" altLang="en-US" dirty="0"/>
              <a:t>在</a:t>
            </a:r>
            <a:r>
              <a:rPr lang="en-US" altLang="zh-CN" dirty="0"/>
              <a:t>“</a:t>
            </a:r>
            <a:r>
              <a:rPr lang="zh-CN" altLang="en-US" dirty="0"/>
              <a:t>光</a:t>
            </a:r>
            <a:r>
              <a:rPr lang="en-US" altLang="zh-CN" dirty="0"/>
              <a:t>”</a:t>
            </a:r>
            <a:r>
              <a:rPr lang="zh-CN" altLang="en-US" dirty="0"/>
              <a:t>之中去寻找一个真正的生命</a:t>
            </a:r>
            <a:endParaRPr lang="zh-CN" altLang="en-US" dirty="0">
              <a:ea typeface="宋体" panose="02010600030101010101" pitchFamily="2" charset="-122"/>
            </a:endParaRPr>
          </a:p>
          <a:p>
            <a:endParaRPr lang="zh-CN" altLang="en-US" dirty="0">
              <a:ea typeface="宋体" panose="02010600030101010101" pitchFamily="2" charset="-122"/>
            </a:endParaRPr>
          </a:p>
        </p:txBody>
      </p:sp>
      <p:sp>
        <p:nvSpPr>
          <p:cNvPr id="6" name="TextBox 5">
            <a:extLst>
              <a:ext uri="{FF2B5EF4-FFF2-40B4-BE49-F238E27FC236}">
                <a16:creationId xmlns:a16="http://schemas.microsoft.com/office/drawing/2014/main" id="{D7CDF01D-6018-4941-8EB5-790460B248CA}"/>
              </a:ext>
            </a:extLst>
          </p:cNvPr>
          <p:cNvSpPr txBox="1">
            <a:spLocks noChangeArrowheads="1"/>
          </p:cNvSpPr>
          <p:nvPr/>
        </p:nvSpPr>
        <p:spPr bwMode="auto">
          <a:xfrm>
            <a:off x="2894013" y="1230313"/>
            <a:ext cx="4678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r>
              <a:rPr lang="en-US" altLang="zh-CN" b="1">
                <a:solidFill>
                  <a:srgbClr val="000000"/>
                </a:solidFill>
                <a:latin typeface="Times New Roman" panose="02020603050405020304" pitchFamily="18" charset="0"/>
                <a:ea typeface="宋体" panose="02010600030101010101" pitchFamily="2" charset="-122"/>
              </a:rPr>
              <a:t>Let there be light </a:t>
            </a:r>
            <a:r>
              <a:rPr lang="zh-CN" altLang="en-US">
                <a:solidFill>
                  <a:srgbClr val="000000"/>
                </a:solidFill>
              </a:rPr>
              <a:t>要有光</a:t>
            </a:r>
            <a:endParaRPr lang="zh-CN" altLang="en-US" sz="1800"/>
          </a:p>
        </p:txBody>
      </p:sp>
      <p:sp>
        <p:nvSpPr>
          <p:cNvPr id="9221" name="日期占位符 1">
            <a:extLst>
              <a:ext uri="{FF2B5EF4-FFF2-40B4-BE49-F238E27FC236}">
                <a16:creationId xmlns:a16="http://schemas.microsoft.com/office/drawing/2014/main" id="{5CC38CD9-0BB5-4C07-B40F-3E7C05FAB39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6B74F2C-979B-4E2C-8018-CA53B8DAEE7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438302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blinds(horizontal)">
                                      <p:cBhvr>
                                        <p:cTn id="7" dur="500"/>
                                        <p:tgtEl>
                                          <p:spTgt spid="2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0483">
                                            <p:txEl>
                                              <p:pRg st="1" end="1"/>
                                            </p:txEl>
                                          </p:spTgt>
                                        </p:tgtEl>
                                        <p:attrNameLst>
                                          <p:attrName>style.visibility</p:attrName>
                                        </p:attrNameLst>
                                      </p:cBhvr>
                                      <p:to>
                                        <p:strVal val="visible"/>
                                      </p:to>
                                    </p:set>
                                    <p:animEffect transition="in" filter="blinds(horizontal)">
                                      <p:cBhvr>
                                        <p:cTn id="17" dur="500"/>
                                        <p:tgtEl>
                                          <p:spTgt spid="2048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0483">
                                            <p:txEl>
                                              <p:pRg st="2" end="2"/>
                                            </p:txEl>
                                          </p:spTgt>
                                        </p:tgtEl>
                                        <p:attrNameLst>
                                          <p:attrName>style.visibility</p:attrName>
                                        </p:attrNameLst>
                                      </p:cBhvr>
                                      <p:to>
                                        <p:strVal val="visible"/>
                                      </p:to>
                                    </p:set>
                                    <p:animEffect transition="in" filter="blinds(horizontal)">
                                      <p:cBhvr>
                                        <p:cTn id="22" dur="500"/>
                                        <p:tgtEl>
                                          <p:spTgt spid="2048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0483">
                                            <p:txEl>
                                              <p:pRg st="3" end="3"/>
                                            </p:txEl>
                                          </p:spTgt>
                                        </p:tgtEl>
                                        <p:attrNameLst>
                                          <p:attrName>style.visibility</p:attrName>
                                        </p:attrNameLst>
                                      </p:cBhvr>
                                      <p:to>
                                        <p:strVal val="visible"/>
                                      </p:to>
                                    </p:set>
                                    <p:animEffect transition="in" filter="blinds(horizontal)">
                                      <p:cBhvr>
                                        <p:cTn id="27" dur="500"/>
                                        <p:tgtEl>
                                          <p:spTgt spid="2048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0483">
                                            <p:txEl>
                                              <p:pRg st="4" end="4"/>
                                            </p:txEl>
                                          </p:spTgt>
                                        </p:tgtEl>
                                        <p:attrNameLst>
                                          <p:attrName>style.visibility</p:attrName>
                                        </p:attrNameLst>
                                      </p:cBhvr>
                                      <p:to>
                                        <p:strVal val="visible"/>
                                      </p:to>
                                    </p:set>
                                    <p:animEffect transition="in" filter="blinds(horizontal)">
                                      <p:cBhvr>
                                        <p:cTn id="32" dur="500"/>
                                        <p:tgtEl>
                                          <p:spTgt spid="2048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0483">
                                            <p:txEl>
                                              <p:pRg st="5" end="5"/>
                                            </p:txEl>
                                          </p:spTgt>
                                        </p:tgtEl>
                                        <p:attrNameLst>
                                          <p:attrName>style.visibility</p:attrName>
                                        </p:attrNameLst>
                                      </p:cBhvr>
                                      <p:to>
                                        <p:strVal val="visible"/>
                                      </p:to>
                                    </p:set>
                                    <p:animEffect transition="in" filter="blinds(horizontal)">
                                      <p:cBhvr>
                                        <p:cTn id="37"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3">
            <a:extLst>
              <a:ext uri="{FF2B5EF4-FFF2-40B4-BE49-F238E27FC236}">
                <a16:creationId xmlns:a16="http://schemas.microsoft.com/office/drawing/2014/main" id="{7433EB80-7772-4C01-8A3B-1198592CC6B3}"/>
              </a:ext>
            </a:extLst>
          </p:cNvPr>
          <p:cNvSpPr>
            <a:spLocks noGrp="1" noChangeArrowheads="1"/>
          </p:cNvSpPr>
          <p:nvPr>
            <p:ph type="title"/>
          </p:nvPr>
        </p:nvSpPr>
        <p:spPr/>
        <p:txBody>
          <a:bodyPr/>
          <a:lstStyle/>
          <a:p>
            <a:r>
              <a:rPr lang="zh-CN" altLang="en-US">
                <a:solidFill>
                  <a:srgbClr val="333399"/>
                </a:solidFill>
              </a:rPr>
              <a:t>问题提出</a:t>
            </a:r>
            <a:endParaRPr lang="zh-CN" altLang="en-US"/>
          </a:p>
        </p:txBody>
      </p:sp>
      <p:sp>
        <p:nvSpPr>
          <p:cNvPr id="5" name="内容占位符 4">
            <a:extLst>
              <a:ext uri="{FF2B5EF4-FFF2-40B4-BE49-F238E27FC236}">
                <a16:creationId xmlns:a16="http://schemas.microsoft.com/office/drawing/2014/main" id="{BCDC9024-2F21-4800-9495-A6F048CDA148}"/>
              </a:ext>
            </a:extLst>
          </p:cNvPr>
          <p:cNvSpPr>
            <a:spLocks noGrp="1" noChangeArrowheads="1"/>
          </p:cNvSpPr>
          <p:nvPr>
            <p:ph idx="1"/>
          </p:nvPr>
        </p:nvSpPr>
        <p:spPr/>
        <p:txBody>
          <a:bodyPr/>
          <a:lstStyle/>
          <a:p>
            <a:r>
              <a:rPr lang="zh-CN" altLang="en-US" dirty="0"/>
              <a:t>较真实的视觉效果来自于</a:t>
            </a:r>
            <a:r>
              <a:rPr lang="en-US" altLang="zh-CN" dirty="0"/>
              <a:t>:</a:t>
            </a:r>
          </a:p>
          <a:p>
            <a:r>
              <a:rPr lang="zh-CN" altLang="en-US" dirty="0"/>
              <a:t>明暗处理</a:t>
            </a:r>
          </a:p>
          <a:p>
            <a:r>
              <a:rPr lang="zh-CN" altLang="en-US" dirty="0"/>
              <a:t>纹理</a:t>
            </a:r>
          </a:p>
          <a:p>
            <a:r>
              <a:rPr lang="zh-CN" altLang="en-US" dirty="0"/>
              <a:t>阴影</a:t>
            </a:r>
          </a:p>
          <a:p>
            <a:r>
              <a:rPr lang="zh-CN" altLang="en-US" dirty="0"/>
              <a:t>透明性和反射</a:t>
            </a:r>
          </a:p>
          <a:p>
            <a:endParaRPr lang="zh-CN" altLang="en-US" dirty="0"/>
          </a:p>
        </p:txBody>
      </p:sp>
      <p:pic>
        <p:nvPicPr>
          <p:cNvPr id="13316" name="Picture 4">
            <a:extLst>
              <a:ext uri="{FF2B5EF4-FFF2-40B4-BE49-F238E27FC236}">
                <a16:creationId xmlns:a16="http://schemas.microsoft.com/office/drawing/2014/main" id="{61FEC0E5-BCD9-4EAD-A3DF-D9DD67D2AE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2125" y="928688"/>
            <a:ext cx="33813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7341EDB-0269-4A48-A91D-8DC714BE9C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9188" y="3714750"/>
            <a:ext cx="3919537"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日期占位符 1">
            <a:extLst>
              <a:ext uri="{FF2B5EF4-FFF2-40B4-BE49-F238E27FC236}">
                <a16:creationId xmlns:a16="http://schemas.microsoft.com/office/drawing/2014/main" id="{8D86A5F2-BD3C-4EB1-84E1-D77881C1E38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692AB98C-FA1D-4DC5-982A-FB1FA17F745E}"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ECC62860-7D65-4983-827C-90ED5B730419}"/>
              </a:ext>
            </a:extLst>
          </p:cNvPr>
          <p:cNvSpPr>
            <a:spLocks noGrp="1" noChangeArrowheads="1"/>
          </p:cNvSpPr>
          <p:nvPr>
            <p:ph type="title"/>
          </p:nvPr>
        </p:nvSpPr>
        <p:spPr/>
        <p:txBody>
          <a:bodyPr/>
          <a:lstStyle/>
          <a:p>
            <a:r>
              <a:rPr lang="zh-CN" altLang="en-US"/>
              <a:t>其它增加真实感的方法</a:t>
            </a:r>
          </a:p>
        </p:txBody>
      </p:sp>
      <p:sp>
        <p:nvSpPr>
          <p:cNvPr id="15363" name="内容占位符 2">
            <a:extLst>
              <a:ext uri="{FF2B5EF4-FFF2-40B4-BE49-F238E27FC236}">
                <a16:creationId xmlns:a16="http://schemas.microsoft.com/office/drawing/2014/main" id="{56E79360-4663-4A85-8202-CB43D1EA490C}"/>
              </a:ext>
            </a:extLst>
          </p:cNvPr>
          <p:cNvSpPr>
            <a:spLocks noGrp="1" noChangeArrowheads="1"/>
          </p:cNvSpPr>
          <p:nvPr>
            <p:ph idx="1"/>
          </p:nvPr>
        </p:nvSpPr>
        <p:spPr/>
        <p:txBody>
          <a:bodyPr/>
          <a:lstStyle/>
          <a:p>
            <a:r>
              <a:rPr lang="zh-CN" altLang="en-US"/>
              <a:t>光线跟踪</a:t>
            </a:r>
          </a:p>
          <a:p>
            <a:pPr lvl="1"/>
            <a:r>
              <a:rPr lang="zh-CN" altLang="en-US"/>
              <a:t>计算复杂</a:t>
            </a:r>
          </a:p>
          <a:p>
            <a:pPr lvl="1"/>
            <a:r>
              <a:rPr lang="zh-CN" altLang="en-US"/>
              <a:t>容易实现，生成的图形中正确地反映阴影、镜面反射以及透明的效果</a:t>
            </a:r>
          </a:p>
          <a:p>
            <a:r>
              <a:rPr lang="zh-CN" altLang="en-US"/>
              <a:t>辐射度方法</a:t>
            </a:r>
          </a:p>
        </p:txBody>
      </p:sp>
      <p:sp>
        <p:nvSpPr>
          <p:cNvPr id="15364" name="日期占位符 3">
            <a:extLst>
              <a:ext uri="{FF2B5EF4-FFF2-40B4-BE49-F238E27FC236}">
                <a16:creationId xmlns:a16="http://schemas.microsoft.com/office/drawing/2014/main" id="{93F23140-C102-4DF5-8E63-3B0434018C2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21B578E-A8A1-47D5-BF9F-D7F7A699D2E5}"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42280783-0E3C-455C-91F2-0037D7A8E8AD}"/>
              </a:ext>
            </a:extLst>
          </p:cNvPr>
          <p:cNvSpPr>
            <a:spLocks noGrp="1" noChangeArrowheads="1"/>
          </p:cNvSpPr>
          <p:nvPr>
            <p:ph type="title"/>
          </p:nvPr>
        </p:nvSpPr>
        <p:spPr/>
        <p:txBody>
          <a:bodyPr/>
          <a:lstStyle/>
          <a:p>
            <a:r>
              <a:rPr lang="zh-CN" altLang="en-US"/>
              <a:t>光照明暗处理</a:t>
            </a:r>
          </a:p>
        </p:txBody>
      </p:sp>
      <p:sp>
        <p:nvSpPr>
          <p:cNvPr id="16387" name="内容占位符 2">
            <a:extLst>
              <a:ext uri="{FF2B5EF4-FFF2-40B4-BE49-F238E27FC236}">
                <a16:creationId xmlns:a16="http://schemas.microsoft.com/office/drawing/2014/main" id="{5C48C6A8-1334-4C7C-9E81-A23B233A5720}"/>
              </a:ext>
            </a:extLst>
          </p:cNvPr>
          <p:cNvSpPr>
            <a:spLocks noGrp="1" noChangeArrowheads="1"/>
          </p:cNvSpPr>
          <p:nvPr>
            <p:ph idx="1"/>
          </p:nvPr>
        </p:nvSpPr>
        <p:spPr/>
        <p:txBody>
          <a:bodyPr/>
          <a:lstStyle/>
          <a:p>
            <a:r>
              <a:rPr lang="zh-CN" altLang="en-US"/>
              <a:t>假设应用多边形网格建立了球面的模型，其颜色采用</a:t>
            </a:r>
            <a:r>
              <a:rPr lang="en-US" altLang="zh-CN"/>
              <a:t>glColor</a:t>
            </a:r>
            <a:r>
              <a:rPr lang="zh-CN" altLang="en-US"/>
              <a:t>定义，那么得到的结果为</a:t>
            </a:r>
            <a:endParaRPr lang="en-US" altLang="zh-CN"/>
          </a:p>
          <a:p>
            <a:endParaRPr lang="en-US" altLang="zh-CN"/>
          </a:p>
          <a:p>
            <a:r>
              <a:rPr lang="zh-CN" altLang="en-US"/>
              <a:t>而我们希望结果为</a:t>
            </a:r>
          </a:p>
        </p:txBody>
      </p:sp>
      <p:sp>
        <p:nvSpPr>
          <p:cNvPr id="16388" name="日期占位符 3">
            <a:extLst>
              <a:ext uri="{FF2B5EF4-FFF2-40B4-BE49-F238E27FC236}">
                <a16:creationId xmlns:a16="http://schemas.microsoft.com/office/drawing/2014/main" id="{FAEB37A5-BA2F-4682-B411-357655910E5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5C9A1850-5C48-474E-B815-CB7BE4EE66FE}"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16389" name="Picture 2">
            <a:extLst>
              <a:ext uri="{FF2B5EF4-FFF2-40B4-BE49-F238E27FC236}">
                <a16:creationId xmlns:a16="http://schemas.microsoft.com/office/drawing/2014/main" id="{B6560798-FA6F-4C95-93B6-A0A43E5FAF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313" y="3933825"/>
            <a:ext cx="1371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4">
            <a:extLst>
              <a:ext uri="{FF2B5EF4-FFF2-40B4-BE49-F238E27FC236}">
                <a16:creationId xmlns:a16="http://schemas.microsoft.com/office/drawing/2014/main" id="{E72AF244-76FB-4BD8-B49F-3207415FB7EC}"/>
              </a:ext>
            </a:extLst>
          </p:cNvPr>
          <p:cNvSpPr>
            <a:spLocks noChangeArrowheads="1"/>
          </p:cNvSpPr>
          <p:nvPr/>
        </p:nvSpPr>
        <p:spPr bwMode="auto">
          <a:xfrm>
            <a:off x="7042150" y="2444750"/>
            <a:ext cx="1371600" cy="1371600"/>
          </a:xfrm>
          <a:prstGeom prst="ellipse">
            <a:avLst/>
          </a:prstGeom>
          <a:solidFill>
            <a:srgbClr val="CCCCFF"/>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6A446F0F-0414-4BC3-AC6F-DA22399CF0E7}"/>
              </a:ext>
            </a:extLst>
          </p:cNvPr>
          <p:cNvSpPr>
            <a:spLocks noGrp="1" noChangeArrowheads="1"/>
          </p:cNvSpPr>
          <p:nvPr>
            <p:ph type="title"/>
          </p:nvPr>
        </p:nvSpPr>
        <p:spPr/>
        <p:txBody>
          <a:bodyPr/>
          <a:lstStyle/>
          <a:p>
            <a:r>
              <a:rPr lang="zh-CN" altLang="en-US"/>
              <a:t>光照明暗处理</a:t>
            </a:r>
          </a:p>
        </p:txBody>
      </p:sp>
      <p:sp>
        <p:nvSpPr>
          <p:cNvPr id="17411" name="内容占位符 2">
            <a:extLst>
              <a:ext uri="{FF2B5EF4-FFF2-40B4-BE49-F238E27FC236}">
                <a16:creationId xmlns:a16="http://schemas.microsoft.com/office/drawing/2014/main" id="{D4A13FB9-C4DF-46E1-8D20-4FEADC4A94BE}"/>
              </a:ext>
            </a:extLst>
          </p:cNvPr>
          <p:cNvSpPr>
            <a:spLocks noGrp="1" noChangeArrowheads="1"/>
          </p:cNvSpPr>
          <p:nvPr>
            <p:ph idx="1"/>
          </p:nvPr>
        </p:nvSpPr>
        <p:spPr/>
        <p:txBody>
          <a:bodyPr/>
          <a:lstStyle/>
          <a:p>
            <a:r>
              <a:rPr lang="zh-CN" altLang="en-US"/>
              <a:t>为何实际中球的图像应当类似于</a:t>
            </a:r>
            <a:endParaRPr lang="en-US" altLang="zh-CN"/>
          </a:p>
          <a:p>
            <a:endParaRPr lang="en-US" altLang="zh-CN"/>
          </a:p>
          <a:p>
            <a:r>
              <a:rPr lang="zh-CN" altLang="en-US"/>
              <a:t>光源与材料的交互作用导致每点有不同的颜色或者明暗效果</a:t>
            </a:r>
          </a:p>
          <a:p>
            <a:r>
              <a:rPr lang="zh-CN" altLang="en-US"/>
              <a:t>这时需要考虑</a:t>
            </a:r>
          </a:p>
          <a:p>
            <a:pPr lvl="1"/>
            <a:r>
              <a:rPr lang="en-US" altLang="zh-CN"/>
              <a:t> </a:t>
            </a:r>
            <a:r>
              <a:rPr lang="zh-CN" altLang="en-US"/>
              <a:t>光源</a:t>
            </a:r>
          </a:p>
          <a:p>
            <a:pPr lvl="1"/>
            <a:r>
              <a:rPr lang="en-US" altLang="zh-CN"/>
              <a:t> </a:t>
            </a:r>
            <a:r>
              <a:rPr lang="zh-CN" altLang="en-US"/>
              <a:t>材料属性</a:t>
            </a:r>
          </a:p>
          <a:p>
            <a:pPr lvl="1"/>
            <a:r>
              <a:rPr lang="en-US" altLang="zh-CN"/>
              <a:t> </a:t>
            </a:r>
            <a:r>
              <a:rPr lang="zh-CN" altLang="en-US"/>
              <a:t>表面定向</a:t>
            </a:r>
          </a:p>
          <a:p>
            <a:pPr lvl="1"/>
            <a:r>
              <a:rPr lang="en-US" altLang="zh-CN"/>
              <a:t> </a:t>
            </a:r>
            <a:r>
              <a:rPr lang="zh-CN" altLang="en-US"/>
              <a:t>观察者位置</a:t>
            </a:r>
          </a:p>
        </p:txBody>
      </p:sp>
      <p:sp>
        <p:nvSpPr>
          <p:cNvPr id="17412" name="日期占位符 3">
            <a:extLst>
              <a:ext uri="{FF2B5EF4-FFF2-40B4-BE49-F238E27FC236}">
                <a16:creationId xmlns:a16="http://schemas.microsoft.com/office/drawing/2014/main" id="{C7280640-2ADE-458A-9442-B71DF08885B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067F641-CBBD-4BC5-8257-8C7847D0040C}"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
        <p:nvSpPr>
          <p:cNvPr id="6" name="Oval 4">
            <a:extLst>
              <a:ext uri="{FF2B5EF4-FFF2-40B4-BE49-F238E27FC236}">
                <a16:creationId xmlns:a16="http://schemas.microsoft.com/office/drawing/2014/main" id="{0D0C9B0E-562A-428B-9828-9A5C346C7917}"/>
              </a:ext>
            </a:extLst>
          </p:cNvPr>
          <p:cNvSpPr>
            <a:spLocks noChangeArrowheads="1"/>
          </p:cNvSpPr>
          <p:nvPr/>
        </p:nvSpPr>
        <p:spPr bwMode="auto">
          <a:xfrm>
            <a:off x="7019925" y="1052513"/>
            <a:ext cx="1371600" cy="1371600"/>
          </a:xfrm>
          <a:prstGeom prst="ellipse">
            <a:avLst/>
          </a:prstGeom>
          <a:gradFill rotWithShape="0">
            <a:gsLst>
              <a:gs pos="0">
                <a:srgbClr val="CCCCFF">
                  <a:gamma/>
                  <a:shade val="46275"/>
                  <a:invGamma/>
                </a:srgbClr>
              </a:gs>
              <a:gs pos="100000">
                <a:srgbClr val="CCCCFF"/>
              </a:gs>
            </a:gsLst>
            <a:lin ang="189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FEC99343-4D00-4115-ACDF-752D8E238D8F}"/>
              </a:ext>
            </a:extLst>
          </p:cNvPr>
          <p:cNvSpPr>
            <a:spLocks noGrp="1" noChangeArrowheads="1"/>
          </p:cNvSpPr>
          <p:nvPr>
            <p:ph type="title"/>
          </p:nvPr>
        </p:nvSpPr>
        <p:spPr/>
        <p:txBody>
          <a:bodyPr/>
          <a:lstStyle/>
          <a:p>
            <a:r>
              <a:rPr lang="zh-CN" altLang="en-US"/>
              <a:t>模拟光照</a:t>
            </a:r>
          </a:p>
        </p:txBody>
      </p:sp>
      <p:sp>
        <p:nvSpPr>
          <p:cNvPr id="18435" name="内容占位符 2">
            <a:extLst>
              <a:ext uri="{FF2B5EF4-FFF2-40B4-BE49-F238E27FC236}">
                <a16:creationId xmlns:a16="http://schemas.microsoft.com/office/drawing/2014/main" id="{21D43BA4-73DA-47D4-8A47-5AFA2C41521C}"/>
              </a:ext>
            </a:extLst>
          </p:cNvPr>
          <p:cNvSpPr>
            <a:spLocks noGrp="1" noChangeArrowheads="1"/>
          </p:cNvSpPr>
          <p:nvPr>
            <p:ph idx="1"/>
          </p:nvPr>
        </p:nvSpPr>
        <p:spPr/>
        <p:txBody>
          <a:bodyPr/>
          <a:lstStyle/>
          <a:p>
            <a:r>
              <a:rPr lang="zh-CN" altLang="en-US"/>
              <a:t>在隐藏面消除后，为了使对象看起来更真实，应当模拟光照在物体的状态，即应当通过计算确定表示对象的像素的适当状态</a:t>
            </a:r>
          </a:p>
          <a:p>
            <a:r>
              <a:rPr lang="zh-CN" altLang="en-US"/>
              <a:t>在这种计算中应充分根据对象表面的状态，光源的位置以及视点的位置</a:t>
            </a:r>
          </a:p>
          <a:p>
            <a:r>
              <a:rPr lang="zh-CN" altLang="en-US"/>
              <a:t>需要计算每帧图像中各个像素的颜色亮度，而不是由用户直接指定</a:t>
            </a:r>
          </a:p>
        </p:txBody>
      </p:sp>
      <p:sp>
        <p:nvSpPr>
          <p:cNvPr id="18436" name="日期占位符 3">
            <a:extLst>
              <a:ext uri="{FF2B5EF4-FFF2-40B4-BE49-F238E27FC236}">
                <a16:creationId xmlns:a16="http://schemas.microsoft.com/office/drawing/2014/main" id="{6E7EF7C8-28AD-42BF-AA7A-BBA382419A5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97727FA-67FA-4F89-8EAF-F094D035FD09}"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
        <p:nvSpPr>
          <p:cNvPr id="5" name="AutoShape 4">
            <a:extLst>
              <a:ext uri="{FF2B5EF4-FFF2-40B4-BE49-F238E27FC236}">
                <a16:creationId xmlns:a16="http://schemas.microsoft.com/office/drawing/2014/main" id="{D72EF355-A173-4D1E-9351-C817DD201FAE}"/>
              </a:ext>
            </a:extLst>
          </p:cNvPr>
          <p:cNvSpPr>
            <a:spLocks noChangeArrowheads="1"/>
          </p:cNvSpPr>
          <p:nvPr/>
        </p:nvSpPr>
        <p:spPr bwMode="auto">
          <a:xfrm>
            <a:off x="7019925" y="4941888"/>
            <a:ext cx="1643063" cy="790575"/>
          </a:xfrm>
          <a:prstGeom prst="wedgeRoundRectCallout">
            <a:avLst>
              <a:gd name="adj1" fmla="val -73747"/>
              <a:gd name="adj2" fmla="val 2943"/>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spcBef>
                <a:spcPct val="50000"/>
              </a:spcBef>
              <a:buClr>
                <a:schemeClr val="accent2"/>
              </a:buClr>
              <a:buSzPct val="80000"/>
              <a:buFont typeface="Wingdings" pitchFamily="2" charset="2"/>
              <a:buNone/>
              <a:defRPr/>
            </a:pPr>
            <a:r>
              <a:rPr lang="zh-CN" altLang="en-US" sz="3600">
                <a:latin typeface="华文宋体" pitchFamily="2" charset="-122"/>
                <a:ea typeface="华文宋体" pitchFamily="2" charset="-122"/>
              </a:rPr>
              <a:t>问题</a:t>
            </a:r>
            <a:r>
              <a:rPr lang="en-US" altLang="zh-CN" sz="3600" dirty="0">
                <a:latin typeface="华文宋体" pitchFamily="2" charset="-122"/>
                <a:ea typeface="华文宋体" pitchFamily="2" charset="-122"/>
              </a:rPr>
              <a:t>?</a:t>
            </a:r>
            <a:endParaRPr lang="zh-CN" altLang="en-US" sz="3600" dirty="0">
              <a:latin typeface="华文宋体" pitchFamily="2" charset="-122"/>
              <a:ea typeface="华文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3">
            <a:extLst>
              <a:ext uri="{FF2B5EF4-FFF2-40B4-BE49-F238E27FC236}">
                <a16:creationId xmlns:a16="http://schemas.microsoft.com/office/drawing/2014/main" id="{56F418BB-2A86-442E-BE42-EFBA29419832}"/>
              </a:ext>
            </a:extLst>
          </p:cNvPr>
          <p:cNvSpPr>
            <a:spLocks noGrp="1" noChangeArrowheads="1"/>
          </p:cNvSpPr>
          <p:nvPr>
            <p:ph type="title"/>
          </p:nvPr>
        </p:nvSpPr>
        <p:spPr/>
        <p:txBody>
          <a:bodyPr/>
          <a:lstStyle/>
          <a:p>
            <a:r>
              <a:rPr lang="zh-CN" altLang="en-US">
                <a:solidFill>
                  <a:srgbClr val="333399"/>
                </a:solidFill>
              </a:rPr>
              <a:t>光照明暗问题</a:t>
            </a:r>
            <a:endParaRPr lang="zh-CN" altLang="en-US"/>
          </a:p>
        </p:txBody>
      </p:sp>
      <p:sp>
        <p:nvSpPr>
          <p:cNvPr id="5" name="内容占位符 4">
            <a:extLst>
              <a:ext uri="{FF2B5EF4-FFF2-40B4-BE49-F238E27FC236}">
                <a16:creationId xmlns:a16="http://schemas.microsoft.com/office/drawing/2014/main" id="{651DED4D-01A2-494D-AC1C-E46D6964D589}"/>
              </a:ext>
            </a:extLst>
          </p:cNvPr>
          <p:cNvSpPr>
            <a:spLocks noGrp="1" noChangeArrowheads="1"/>
          </p:cNvSpPr>
          <p:nvPr>
            <p:ph idx="1"/>
          </p:nvPr>
        </p:nvSpPr>
        <p:spPr/>
        <p:txBody>
          <a:bodyPr/>
          <a:lstStyle/>
          <a:p>
            <a:r>
              <a:rPr lang="zh-CN" altLang="en-US" dirty="0"/>
              <a:t>输入：视点</a:t>
            </a:r>
            <a:r>
              <a:rPr lang="en-US" altLang="zh-CN" dirty="0"/>
              <a:t>, </a:t>
            </a:r>
            <a:r>
              <a:rPr lang="zh-CN" altLang="en-US" dirty="0"/>
              <a:t>物体</a:t>
            </a:r>
            <a:r>
              <a:rPr lang="en-US" altLang="zh-CN" dirty="0"/>
              <a:t>, </a:t>
            </a:r>
            <a:r>
              <a:rPr lang="zh-CN" altLang="en-US" dirty="0">
                <a:solidFill>
                  <a:srgbClr val="333399"/>
                </a:solidFill>
              </a:rPr>
              <a:t>光照条件</a:t>
            </a:r>
          </a:p>
          <a:p>
            <a:r>
              <a:rPr lang="zh-CN" altLang="en-US" dirty="0"/>
              <a:t>输出：带光照明暗效果的物体投影图</a:t>
            </a:r>
          </a:p>
          <a:p>
            <a:r>
              <a:rPr lang="zh-CN" altLang="en-US" dirty="0">
                <a:solidFill>
                  <a:srgbClr val="333399"/>
                </a:solidFill>
              </a:rPr>
              <a:t>光照效果与什么有关</a:t>
            </a:r>
            <a:r>
              <a:rPr lang="en-US" altLang="zh-CN" dirty="0">
                <a:solidFill>
                  <a:srgbClr val="333399"/>
                </a:solidFill>
              </a:rPr>
              <a:t>?</a:t>
            </a:r>
            <a:endParaRPr lang="zh-CN" altLang="en-US" dirty="0">
              <a:solidFill>
                <a:srgbClr val="333399"/>
              </a:solidFill>
            </a:endParaRPr>
          </a:p>
          <a:p>
            <a:endParaRPr lang="zh-CN" altLang="en-US" dirty="0"/>
          </a:p>
        </p:txBody>
      </p:sp>
      <p:pic>
        <p:nvPicPr>
          <p:cNvPr id="9" name="Picture 5">
            <a:extLst>
              <a:ext uri="{FF2B5EF4-FFF2-40B4-BE49-F238E27FC236}">
                <a16:creationId xmlns:a16="http://schemas.microsoft.com/office/drawing/2014/main" id="{C0E07D3C-EACB-41F7-AD47-91A8F35E6A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4938" y="3214688"/>
            <a:ext cx="3609975"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39C8C41D-4239-4595-B25B-3B9C633B6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063" y="3714750"/>
            <a:ext cx="379095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日期占位符 1">
            <a:extLst>
              <a:ext uri="{FF2B5EF4-FFF2-40B4-BE49-F238E27FC236}">
                <a16:creationId xmlns:a16="http://schemas.microsoft.com/office/drawing/2014/main" id="{E02309D4-6063-47C3-8906-0F39843E12D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2EA56233-F2FB-46FE-B3EC-3516FAB7F356}"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blinds(horizontal)">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3">
            <a:extLst>
              <a:ext uri="{FF2B5EF4-FFF2-40B4-BE49-F238E27FC236}">
                <a16:creationId xmlns:a16="http://schemas.microsoft.com/office/drawing/2014/main" id="{E44E8A1F-4220-4ED3-ADFC-5613D5CD7D87}"/>
              </a:ext>
            </a:extLst>
          </p:cNvPr>
          <p:cNvSpPr>
            <a:spLocks noGrp="1" noChangeArrowheads="1"/>
          </p:cNvSpPr>
          <p:nvPr>
            <p:ph type="title"/>
          </p:nvPr>
        </p:nvSpPr>
        <p:spPr/>
        <p:txBody>
          <a:bodyPr/>
          <a:lstStyle/>
          <a:p>
            <a:r>
              <a:rPr lang="zh-CN" altLang="en-US">
                <a:solidFill>
                  <a:srgbClr val="333399"/>
                </a:solidFill>
              </a:rPr>
              <a:t>光照明暗问题分析</a:t>
            </a:r>
            <a:endParaRPr lang="zh-CN" altLang="en-US"/>
          </a:p>
        </p:txBody>
      </p:sp>
      <p:sp>
        <p:nvSpPr>
          <p:cNvPr id="5" name="内容占位符 4">
            <a:extLst>
              <a:ext uri="{FF2B5EF4-FFF2-40B4-BE49-F238E27FC236}">
                <a16:creationId xmlns:a16="http://schemas.microsoft.com/office/drawing/2014/main" id="{76EF2E42-451A-4AF3-8041-B75CC07A313B}"/>
              </a:ext>
            </a:extLst>
          </p:cNvPr>
          <p:cNvSpPr>
            <a:spLocks noGrp="1" noChangeArrowheads="1"/>
          </p:cNvSpPr>
          <p:nvPr>
            <p:ph idx="1"/>
          </p:nvPr>
        </p:nvSpPr>
        <p:spPr>
          <a:xfrm>
            <a:off x="214313" y="1071563"/>
            <a:ext cx="8763000" cy="5181600"/>
          </a:xfrm>
        </p:spPr>
        <p:txBody>
          <a:bodyPr/>
          <a:lstStyle/>
          <a:p>
            <a:r>
              <a:rPr lang="zh-CN" altLang="en-US" dirty="0"/>
              <a:t>影响光照效果</a:t>
            </a:r>
            <a:r>
              <a:rPr lang="en-US" altLang="zh-CN" dirty="0"/>
              <a:t>:</a:t>
            </a:r>
            <a:r>
              <a:rPr lang="zh-CN" altLang="en-US" dirty="0"/>
              <a:t>视点</a:t>
            </a:r>
            <a:r>
              <a:rPr lang="en-US" altLang="zh-CN" dirty="0"/>
              <a:t>, </a:t>
            </a:r>
            <a:r>
              <a:rPr lang="zh-CN" altLang="en-US" dirty="0"/>
              <a:t>物体</a:t>
            </a:r>
            <a:r>
              <a:rPr lang="en-US" altLang="zh-CN" dirty="0"/>
              <a:t>, </a:t>
            </a:r>
            <a:r>
              <a:rPr lang="zh-CN" altLang="en-US" dirty="0">
                <a:solidFill>
                  <a:srgbClr val="333399"/>
                </a:solidFill>
              </a:rPr>
              <a:t>光源</a:t>
            </a:r>
            <a:endParaRPr lang="en-US" altLang="zh-CN" dirty="0">
              <a:solidFill>
                <a:srgbClr val="333399"/>
              </a:solidFill>
            </a:endParaRPr>
          </a:p>
          <a:p>
            <a:r>
              <a:rPr lang="zh-CN" altLang="en-US" dirty="0"/>
              <a:t>现实图像可看作是成像平面上的</a:t>
            </a:r>
            <a:r>
              <a:rPr lang="en-US" altLang="zh-CN" dirty="0"/>
              <a:t>I(x, y, t, </a:t>
            </a:r>
            <a:r>
              <a:rPr lang="el-GR" altLang="zh-CN" dirty="0"/>
              <a:t>λ</a:t>
            </a:r>
            <a:r>
              <a:rPr lang="en-US" altLang="zh-CN" dirty="0"/>
              <a:t>)</a:t>
            </a:r>
            <a:r>
              <a:rPr lang="zh-CN" altLang="en-US" dirty="0"/>
              <a:t>能量分布</a:t>
            </a:r>
            <a:r>
              <a:rPr lang="en-US" altLang="zh-CN" dirty="0"/>
              <a:t>,(x,y)</a:t>
            </a:r>
            <a:r>
              <a:rPr lang="zh-CN" altLang="en-US" dirty="0"/>
              <a:t>为坐标</a:t>
            </a:r>
            <a:r>
              <a:rPr lang="en-US" altLang="zh-CN" dirty="0"/>
              <a:t>,t</a:t>
            </a:r>
            <a:r>
              <a:rPr lang="zh-CN" altLang="en-US" dirty="0"/>
              <a:t>为时间</a:t>
            </a:r>
            <a:r>
              <a:rPr lang="en-US" altLang="zh-CN" dirty="0"/>
              <a:t>,</a:t>
            </a:r>
            <a:r>
              <a:rPr lang="el-GR" altLang="zh-CN" dirty="0"/>
              <a:t> λ</a:t>
            </a:r>
            <a:r>
              <a:rPr lang="zh-CN" altLang="en-US" dirty="0"/>
              <a:t>为波长</a:t>
            </a:r>
            <a:endParaRPr lang="en-US" altLang="zh-CN" dirty="0"/>
          </a:p>
          <a:p>
            <a:r>
              <a:rPr lang="zh-CN" altLang="en-US" dirty="0"/>
              <a:t>因光的复杂性</a:t>
            </a:r>
            <a:r>
              <a:rPr lang="en-US" altLang="zh-CN" dirty="0"/>
              <a:t>,</a:t>
            </a:r>
            <a:r>
              <a:rPr lang="zh-CN" altLang="en-US" dirty="0"/>
              <a:t>物体外形和物理性质诱发的各类光学现象如衍射和折射等</a:t>
            </a:r>
            <a:r>
              <a:rPr lang="en-US" altLang="zh-CN" dirty="0"/>
              <a:t>,I(x, y, t, </a:t>
            </a:r>
            <a:r>
              <a:rPr lang="el-GR" altLang="zh-CN" dirty="0"/>
              <a:t>λ</a:t>
            </a:r>
            <a:r>
              <a:rPr lang="en-US" altLang="zh-CN" dirty="0"/>
              <a:t>)</a:t>
            </a:r>
            <a:r>
              <a:rPr lang="zh-CN" altLang="en-US" dirty="0"/>
              <a:t>无法计算</a:t>
            </a:r>
            <a:endParaRPr lang="en-US" altLang="zh-CN" dirty="0"/>
          </a:p>
          <a:p>
            <a:r>
              <a:rPr lang="zh-CN" altLang="en-US" dirty="0"/>
              <a:t>光照模型</a:t>
            </a:r>
            <a:r>
              <a:rPr lang="en-US" altLang="zh-CN" dirty="0"/>
              <a:t>:</a:t>
            </a:r>
            <a:r>
              <a:rPr lang="zh-CN" altLang="en-US" dirty="0"/>
              <a:t>计算</a:t>
            </a:r>
            <a:r>
              <a:rPr lang="en-US" altLang="zh-CN" dirty="0"/>
              <a:t>I(x, y, t, </a:t>
            </a:r>
            <a:r>
              <a:rPr lang="el-GR" altLang="zh-CN" dirty="0"/>
              <a:t>λ</a:t>
            </a:r>
            <a:r>
              <a:rPr lang="en-US" altLang="zh-CN" dirty="0"/>
              <a:t>)</a:t>
            </a:r>
          </a:p>
          <a:p>
            <a:r>
              <a:rPr lang="zh-CN" altLang="en-US" dirty="0"/>
              <a:t>简化</a:t>
            </a:r>
            <a:r>
              <a:rPr lang="en-US" altLang="zh-CN" dirty="0"/>
              <a:t>!</a:t>
            </a:r>
          </a:p>
          <a:p>
            <a:r>
              <a:rPr lang="zh-CN" altLang="en-US" dirty="0">
                <a:solidFill>
                  <a:srgbClr val="333399"/>
                </a:solidFill>
              </a:rPr>
              <a:t>如何简化</a:t>
            </a:r>
            <a:r>
              <a:rPr lang="en-US" altLang="zh-CN" dirty="0">
                <a:solidFill>
                  <a:srgbClr val="333399"/>
                </a:solidFill>
              </a:rPr>
              <a:t>?</a:t>
            </a:r>
            <a:endParaRPr lang="zh-CN" altLang="en-US" dirty="0">
              <a:solidFill>
                <a:srgbClr val="333399"/>
              </a:solidFill>
            </a:endParaRPr>
          </a:p>
          <a:p>
            <a:endParaRPr lang="zh-CN" altLang="en-US" dirty="0"/>
          </a:p>
        </p:txBody>
      </p:sp>
      <p:sp>
        <p:nvSpPr>
          <p:cNvPr id="21508" name="Rectangle 4">
            <a:extLst>
              <a:ext uri="{FF2B5EF4-FFF2-40B4-BE49-F238E27FC236}">
                <a16:creationId xmlns:a16="http://schemas.microsoft.com/office/drawing/2014/main" id="{C733CC11-85E6-40CD-BAC3-0A2C054856C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sp>
        <p:nvSpPr>
          <p:cNvPr id="21509" name="Rectangle 6">
            <a:extLst>
              <a:ext uri="{FF2B5EF4-FFF2-40B4-BE49-F238E27FC236}">
                <a16:creationId xmlns:a16="http://schemas.microsoft.com/office/drawing/2014/main" id="{89CB08AF-168F-4C64-806F-7225B507502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sp>
        <p:nvSpPr>
          <p:cNvPr id="21510" name="Rectangle 9">
            <a:extLst>
              <a:ext uri="{FF2B5EF4-FFF2-40B4-BE49-F238E27FC236}">
                <a16:creationId xmlns:a16="http://schemas.microsoft.com/office/drawing/2014/main" id="{5E68619A-22A1-4FA3-B6F3-DE1DD7A8E5B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graphicFrame>
        <p:nvGraphicFramePr>
          <p:cNvPr id="21511" name="Object 8">
            <a:extLst>
              <a:ext uri="{FF2B5EF4-FFF2-40B4-BE49-F238E27FC236}">
                <a16:creationId xmlns:a16="http://schemas.microsoft.com/office/drawing/2014/main" id="{A3224958-8084-4547-ADCF-79A473C2CED3}"/>
              </a:ext>
            </a:extLst>
          </p:cNvPr>
          <p:cNvGraphicFramePr>
            <a:graphicFrameLocks noChangeAspect="1"/>
          </p:cNvGraphicFramePr>
          <p:nvPr/>
        </p:nvGraphicFramePr>
        <p:xfrm>
          <a:off x="4857750" y="3786188"/>
          <a:ext cx="4121150" cy="2919412"/>
        </p:xfrm>
        <a:graphic>
          <a:graphicData uri="http://schemas.openxmlformats.org/presentationml/2006/ole">
            <mc:AlternateContent xmlns:mc="http://schemas.openxmlformats.org/markup-compatibility/2006">
              <mc:Choice xmlns:v="urn:schemas-microsoft-com:vml" Requires="v">
                <p:oleObj spid="_x0000_s21595" name="Visio" r:id="rId4" imgW="2809935" imgH="1987748" progId="">
                  <p:embed/>
                </p:oleObj>
              </mc:Choice>
              <mc:Fallback>
                <p:oleObj name="Visio" r:id="rId4" imgW="2809935" imgH="1987748" progId="">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750" y="3786188"/>
                        <a:ext cx="4121150" cy="291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2" name="日期占位符 1">
            <a:extLst>
              <a:ext uri="{FF2B5EF4-FFF2-40B4-BE49-F238E27FC236}">
                <a16:creationId xmlns:a16="http://schemas.microsoft.com/office/drawing/2014/main" id="{D37E977A-09E3-4126-96D0-2D97B91E64A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E44A3DA-0090-4F1F-84E6-A0A065731C53}"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04C75427-3A2C-4A4B-B71B-B5D1C29C103F}"/>
              </a:ext>
            </a:extLst>
          </p:cNvPr>
          <p:cNvSpPr>
            <a:spLocks noGrp="1" noChangeArrowheads="1"/>
          </p:cNvSpPr>
          <p:nvPr>
            <p:ph type="body" idx="1"/>
          </p:nvPr>
        </p:nvSpPr>
        <p:spPr/>
        <p:txBody>
          <a:bodyPr/>
          <a:lstStyle/>
          <a:p>
            <a:pPr eaLnBrk="1" hangingPunct="1"/>
            <a:r>
              <a:rPr lang="zh-CN" altLang="en-US">
                <a:ea typeface="宋体" panose="02010600030101010101" pitchFamily="2" charset="-122"/>
              </a:rPr>
              <a:t>光照模型</a:t>
            </a:r>
          </a:p>
          <a:p>
            <a:pPr lvl="1" eaLnBrk="1" hangingPunct="1"/>
            <a:r>
              <a:rPr lang="zh-CN" altLang="en-US">
                <a:ea typeface="宋体" panose="02010600030101010101" pitchFamily="2" charset="-122"/>
              </a:rPr>
              <a:t>基本光学原理</a:t>
            </a:r>
          </a:p>
          <a:p>
            <a:pPr lvl="1" eaLnBrk="1" hangingPunct="1"/>
            <a:r>
              <a:rPr lang="zh-CN" altLang="en-US">
                <a:ea typeface="宋体" panose="02010600030101010101" pitchFamily="2" charset="-122"/>
              </a:rPr>
              <a:t>简单光照模型</a:t>
            </a:r>
          </a:p>
          <a:p>
            <a:pPr eaLnBrk="1" hangingPunct="1"/>
            <a:r>
              <a:rPr lang="zh-CN" altLang="en-US">
                <a:ea typeface="宋体" panose="02010600030101010101" pitchFamily="2" charset="-122"/>
              </a:rPr>
              <a:t>明暗处理技术</a:t>
            </a:r>
          </a:p>
          <a:p>
            <a:pPr eaLnBrk="1" hangingPunct="1">
              <a:buFontTx/>
              <a:buNone/>
            </a:pPr>
            <a:endParaRPr lang="en-US" altLang="zh-CN">
              <a:ea typeface="宋体" panose="02010600030101010101" pitchFamily="2" charset="-122"/>
            </a:endParaRPr>
          </a:p>
        </p:txBody>
      </p:sp>
      <p:sp>
        <p:nvSpPr>
          <p:cNvPr id="23555" name="Rectangle 2">
            <a:extLst>
              <a:ext uri="{FF2B5EF4-FFF2-40B4-BE49-F238E27FC236}">
                <a16:creationId xmlns:a16="http://schemas.microsoft.com/office/drawing/2014/main" id="{281C3B33-A4CC-4A04-A63F-3D59F6E45839}"/>
              </a:ext>
            </a:extLst>
          </p:cNvPr>
          <p:cNvSpPr>
            <a:spLocks noGrp="1" noChangeArrowheads="1"/>
          </p:cNvSpPr>
          <p:nvPr>
            <p:ph type="title"/>
          </p:nvPr>
        </p:nvSpPr>
        <p:spPr/>
        <p:txBody>
          <a:bodyPr/>
          <a:lstStyle/>
          <a:p>
            <a:pPr eaLnBrk="1" hangingPunct="1"/>
            <a:r>
              <a:rPr lang="zh-CN" altLang="en-US">
                <a:ea typeface="宋体" panose="02010600030101010101" pitchFamily="2" charset="-122"/>
              </a:rPr>
              <a:t>光照与明暗问题</a:t>
            </a:r>
            <a:endParaRPr lang="en-US" altLang="zh-CN">
              <a:ea typeface="宋体" panose="02010600030101010101" pitchFamily="2" charset="-122"/>
            </a:endParaRPr>
          </a:p>
        </p:txBody>
      </p:sp>
      <p:sp>
        <p:nvSpPr>
          <p:cNvPr id="23556" name="Rectangle 7">
            <a:extLst>
              <a:ext uri="{FF2B5EF4-FFF2-40B4-BE49-F238E27FC236}">
                <a16:creationId xmlns:a16="http://schemas.microsoft.com/office/drawing/2014/main" id="{E2FC2CBC-08D8-4799-9949-1BAA92679A7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graphicFrame>
        <p:nvGraphicFramePr>
          <p:cNvPr id="23557" name="Object 6">
            <a:extLst>
              <a:ext uri="{FF2B5EF4-FFF2-40B4-BE49-F238E27FC236}">
                <a16:creationId xmlns:a16="http://schemas.microsoft.com/office/drawing/2014/main" id="{0D396658-C07F-4FC2-BFFA-8C9472B5132E}"/>
              </a:ext>
            </a:extLst>
          </p:cNvPr>
          <p:cNvGraphicFramePr>
            <a:graphicFrameLocks noChangeAspect="1"/>
          </p:cNvGraphicFramePr>
          <p:nvPr/>
        </p:nvGraphicFramePr>
        <p:xfrm>
          <a:off x="285750" y="3571875"/>
          <a:ext cx="5267325" cy="2981325"/>
        </p:xfrm>
        <a:graphic>
          <a:graphicData uri="http://schemas.openxmlformats.org/presentationml/2006/ole">
            <mc:AlternateContent xmlns:mc="http://schemas.openxmlformats.org/markup-compatibility/2006">
              <mc:Choice xmlns:v="urn:schemas-microsoft-com:vml" Requires="v">
                <p:oleObj spid="_x0000_s23640" name="Visio" r:id="rId4" imgW="6990702" imgH="3953980" progId="">
                  <p:embed/>
                </p:oleObj>
              </mc:Choice>
              <mc:Fallback>
                <p:oleObj name="Visio" r:id="rId4" imgW="6990702" imgH="395398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3571875"/>
                        <a:ext cx="5267325" cy="298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8" name="日期占位符 1">
            <a:extLst>
              <a:ext uri="{FF2B5EF4-FFF2-40B4-BE49-F238E27FC236}">
                <a16:creationId xmlns:a16="http://schemas.microsoft.com/office/drawing/2014/main" id="{451AD5F1-25D7-4AC0-BAB9-7E389FD9D2C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BCF802B-6DB7-4167-8E40-5F538240482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a:extLst>
              <a:ext uri="{FF2B5EF4-FFF2-40B4-BE49-F238E27FC236}">
                <a16:creationId xmlns:a16="http://schemas.microsoft.com/office/drawing/2014/main" id="{C149B308-21E4-48BF-9D1E-59F5D050B647}"/>
              </a:ext>
            </a:extLst>
          </p:cNvPr>
          <p:cNvSpPr>
            <a:spLocks noGrp="1" noChangeArrowheads="1"/>
          </p:cNvSpPr>
          <p:nvPr>
            <p:ph type="body" sz="half" idx="1"/>
          </p:nvPr>
        </p:nvSpPr>
        <p:spPr>
          <a:xfrm>
            <a:off x="219075" y="1060450"/>
            <a:ext cx="4924425" cy="5297488"/>
          </a:xfrm>
        </p:spPr>
        <p:txBody>
          <a:bodyPr/>
          <a:lstStyle/>
          <a:p>
            <a:pPr eaLnBrk="1" hangingPunct="1"/>
            <a:r>
              <a:rPr lang="zh-CN" altLang="en-US" sz="3600" dirty="0">
                <a:solidFill>
                  <a:srgbClr val="333399"/>
                </a:solidFill>
              </a:rPr>
              <a:t>较真实</a:t>
            </a:r>
            <a:r>
              <a:rPr lang="zh-CN" altLang="en-US" sz="3600" dirty="0"/>
              <a:t>的视觉效果</a:t>
            </a:r>
          </a:p>
          <a:p>
            <a:pPr eaLnBrk="1" hangingPunct="1"/>
            <a:r>
              <a:rPr lang="zh-CN" altLang="en-US" sz="3600" dirty="0"/>
              <a:t>计算机辅助设计</a:t>
            </a:r>
            <a:r>
              <a:rPr lang="en-US" altLang="zh-CN" sz="3600" dirty="0"/>
              <a:t>CAD</a:t>
            </a:r>
          </a:p>
          <a:p>
            <a:pPr eaLnBrk="1" hangingPunct="1"/>
            <a:r>
              <a:rPr lang="zh-CN" altLang="en-US" sz="3600" dirty="0"/>
              <a:t>仿真</a:t>
            </a:r>
            <a:r>
              <a:rPr lang="en-US" altLang="zh-CN" sz="3600" dirty="0"/>
              <a:t>,</a:t>
            </a:r>
            <a:r>
              <a:rPr lang="zh-CN" altLang="en-US" sz="3600" dirty="0"/>
              <a:t>可视化 </a:t>
            </a:r>
            <a:endParaRPr lang="en-US" altLang="zh-CN" sz="3600" dirty="0"/>
          </a:p>
          <a:p>
            <a:pPr eaLnBrk="1" hangingPunct="1"/>
            <a:r>
              <a:rPr lang="zh-CN" altLang="en-US" sz="3600" dirty="0"/>
              <a:t>电影和游戏</a:t>
            </a:r>
            <a:endParaRPr lang="en-US" altLang="zh-CN" sz="3600" dirty="0"/>
          </a:p>
          <a:p>
            <a:pPr eaLnBrk="1" hangingPunct="1"/>
            <a:endParaRPr lang="en-US" altLang="zh-CN" sz="3600" dirty="0">
              <a:ea typeface="宋体" panose="02010600030101010101" pitchFamily="2" charset="-122"/>
            </a:endParaRPr>
          </a:p>
          <a:p>
            <a:pPr eaLnBrk="1" hangingPunct="1"/>
            <a:endParaRPr lang="zh-CN" altLang="en-US" sz="3600" dirty="0">
              <a:ea typeface="宋体" panose="02010600030101010101" pitchFamily="2" charset="-122"/>
            </a:endParaRPr>
          </a:p>
        </p:txBody>
      </p:sp>
      <p:graphicFrame>
        <p:nvGraphicFramePr>
          <p:cNvPr id="4098" name="Object 3">
            <a:extLst>
              <a:ext uri="{FF2B5EF4-FFF2-40B4-BE49-F238E27FC236}">
                <a16:creationId xmlns:a16="http://schemas.microsoft.com/office/drawing/2014/main" id="{CCF54436-EDFA-4BEC-B1B0-FCF1F5BE9FF3}"/>
              </a:ext>
            </a:extLst>
          </p:cNvPr>
          <p:cNvGraphicFramePr>
            <a:graphicFrameLocks noGrp="1" noChangeAspect="1"/>
          </p:cNvGraphicFramePr>
          <p:nvPr>
            <p:ph sz="half" idx="2"/>
          </p:nvPr>
        </p:nvGraphicFramePr>
        <p:xfrm>
          <a:off x="5214938" y="3714750"/>
          <a:ext cx="3516312" cy="2857500"/>
        </p:xfrm>
        <a:graphic>
          <a:graphicData uri="http://schemas.openxmlformats.org/presentationml/2006/ole">
            <mc:AlternateContent xmlns:mc="http://schemas.openxmlformats.org/markup-compatibility/2006">
              <mc:Choice xmlns:v="urn:schemas-microsoft-com:vml" Requires="v">
                <p:oleObj spid="_x0000_s5209" name="Image" r:id="rId4" imgW="8126984" imgH="6095238" progId="">
                  <p:embed/>
                </p:oleObj>
              </mc:Choice>
              <mc:Fallback>
                <p:oleObj name="Image" r:id="rId4" imgW="8126984" imgH="6095238" progId="">
                  <p:embed/>
                  <p:pic>
                    <p:nvPicPr>
                      <p:cNvPr id="0" name="Picture 1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38" y="3714750"/>
                        <a:ext cx="3516312"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02" name="Picture 12" descr="http://www.4a98.com/d/file/vision/cg/2007-09-29/6b167f40980602faa0166c89e7005d34.jpg">
            <a:extLst>
              <a:ext uri="{FF2B5EF4-FFF2-40B4-BE49-F238E27FC236}">
                <a16:creationId xmlns:a16="http://schemas.microsoft.com/office/drawing/2014/main" id="{4BE37057-5422-4509-97D3-33B6B4A779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375" y="3714750"/>
            <a:ext cx="4265613"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标题 7">
            <a:extLst>
              <a:ext uri="{FF2B5EF4-FFF2-40B4-BE49-F238E27FC236}">
                <a16:creationId xmlns:a16="http://schemas.microsoft.com/office/drawing/2014/main" id="{4A40654D-8D3A-4E93-A519-BB9000562277}"/>
              </a:ext>
            </a:extLst>
          </p:cNvPr>
          <p:cNvSpPr>
            <a:spLocks noGrp="1" noChangeArrowheads="1"/>
          </p:cNvSpPr>
          <p:nvPr>
            <p:ph type="title"/>
          </p:nvPr>
        </p:nvSpPr>
        <p:spPr/>
        <p:txBody>
          <a:bodyPr/>
          <a:lstStyle/>
          <a:p>
            <a:r>
              <a:rPr lang="zh-CN" altLang="en-US"/>
              <a:t>问题提出</a:t>
            </a:r>
          </a:p>
        </p:txBody>
      </p:sp>
      <p:sp>
        <p:nvSpPr>
          <p:cNvPr id="9" name="AutoShape 4">
            <a:extLst>
              <a:ext uri="{FF2B5EF4-FFF2-40B4-BE49-F238E27FC236}">
                <a16:creationId xmlns:a16="http://schemas.microsoft.com/office/drawing/2014/main" id="{691A0EBD-2FE8-48FD-9307-D0FD68999FAE}"/>
              </a:ext>
            </a:extLst>
          </p:cNvPr>
          <p:cNvSpPr>
            <a:spLocks noChangeArrowheads="1"/>
          </p:cNvSpPr>
          <p:nvPr/>
        </p:nvSpPr>
        <p:spPr bwMode="auto">
          <a:xfrm>
            <a:off x="6429375" y="2500313"/>
            <a:ext cx="2214563" cy="790575"/>
          </a:xfrm>
          <a:prstGeom prst="wedgeRoundRectCallout">
            <a:avLst>
              <a:gd name="adj1" fmla="val -45258"/>
              <a:gd name="adj2" fmla="val 8818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spcBef>
                <a:spcPct val="50000"/>
              </a:spcBef>
              <a:buClr>
                <a:schemeClr val="accent2"/>
              </a:buClr>
              <a:buSzPct val="80000"/>
              <a:buFont typeface="Wingdings" pitchFamily="2" charset="2"/>
              <a:buNone/>
              <a:defRPr/>
            </a:pPr>
            <a:r>
              <a:rPr lang="zh-CN" altLang="en-US" sz="3600">
                <a:latin typeface="华文宋体" pitchFamily="2" charset="-122"/>
                <a:ea typeface="华文宋体" pitchFamily="2" charset="-122"/>
              </a:rPr>
              <a:t>如何达到</a:t>
            </a:r>
            <a:r>
              <a:rPr lang="en-US" altLang="zh-CN" sz="3600" dirty="0">
                <a:latin typeface="华文宋体" pitchFamily="2" charset="-122"/>
                <a:ea typeface="华文宋体" pitchFamily="2" charset="-122"/>
              </a:rPr>
              <a:t>?</a:t>
            </a:r>
            <a:endParaRPr lang="zh-CN" altLang="en-US" sz="3600" dirty="0">
              <a:latin typeface="华文宋体" pitchFamily="2" charset="-122"/>
              <a:ea typeface="华文宋体" pitchFamily="2" charset="-122"/>
            </a:endParaRPr>
          </a:p>
        </p:txBody>
      </p:sp>
      <p:sp>
        <p:nvSpPr>
          <p:cNvPr id="5127" name="日期占位符 2">
            <a:extLst>
              <a:ext uri="{FF2B5EF4-FFF2-40B4-BE49-F238E27FC236}">
                <a16:creationId xmlns:a16="http://schemas.microsoft.com/office/drawing/2014/main" id="{AA7AA4FC-5F2A-44F2-8D0F-0EC376BC9F4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2679D893-962C-482F-B3C6-6D8C23A81BBF}"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linds(horizontal)">
                                      <p:cBhvr>
                                        <p:cTn id="7" dur="500"/>
                                        <p:tgtEl>
                                          <p:spTgt spid="40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checkerboard(across)">
                                      <p:cBhvr>
                                        <p:cTn id="12" dur="500"/>
                                        <p:tgtEl>
                                          <p:spTgt spid="4099">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animEffect transition="in" filter="checkerboard(across)">
                                      <p:cBhvr>
                                        <p:cTn id="15" dur="500"/>
                                        <p:tgtEl>
                                          <p:spTgt spid="4099">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4099">
                                            <p:txEl>
                                              <p:pRg st="3" end="3"/>
                                            </p:txEl>
                                          </p:spTgt>
                                        </p:tgtEl>
                                        <p:attrNameLst>
                                          <p:attrName>style.visibility</p:attrName>
                                        </p:attrNameLst>
                                      </p:cBhvr>
                                      <p:to>
                                        <p:strVal val="visible"/>
                                      </p:to>
                                    </p:set>
                                    <p:animEffect transition="in" filter="checkerboard(across)">
                                      <p:cBhvr>
                                        <p:cTn id="18" dur="500"/>
                                        <p:tgtEl>
                                          <p:spTgt spid="409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4102"/>
                                        </p:tgtEl>
                                        <p:attrNameLst>
                                          <p:attrName>style.visibility</p:attrName>
                                        </p:attrNameLst>
                                      </p:cBhvr>
                                      <p:to>
                                        <p:strVal val="visible"/>
                                      </p:to>
                                    </p:set>
                                    <p:animEffect transition="in" filter="checkerboard(across)">
                                      <p:cBhvr>
                                        <p:cTn id="23" dur="500"/>
                                        <p:tgtEl>
                                          <p:spTgt spid="41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nodeType="clickEffect">
                                  <p:stCondLst>
                                    <p:cond delay="0"/>
                                  </p:stCondLst>
                                  <p:childTnLst>
                                    <p:set>
                                      <p:cBhvr>
                                        <p:cTn id="27" dur="1" fill="hold">
                                          <p:stCondLst>
                                            <p:cond delay="0"/>
                                          </p:stCondLst>
                                        </p:cTn>
                                        <p:tgtEl>
                                          <p:spTgt spid="4098"/>
                                        </p:tgtEl>
                                        <p:attrNameLst>
                                          <p:attrName>style.visibility</p:attrName>
                                        </p:attrNameLst>
                                      </p:cBhvr>
                                      <p:to>
                                        <p:strVal val="visible"/>
                                      </p:to>
                                    </p:set>
                                    <p:animEffect transition="in" filter="checkerboard(across)">
                                      <p:cBhvr>
                                        <p:cTn id="28" dur="500"/>
                                        <p:tgtEl>
                                          <p:spTgt spid="409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68F1EFF4-6195-40C2-8473-568B0C54906D}"/>
              </a:ext>
            </a:extLst>
          </p:cNvPr>
          <p:cNvSpPr>
            <a:spLocks noGrp="1" noChangeArrowheads="1"/>
          </p:cNvSpPr>
          <p:nvPr>
            <p:ph type="title"/>
          </p:nvPr>
        </p:nvSpPr>
        <p:spPr/>
        <p:txBody>
          <a:bodyPr/>
          <a:lstStyle/>
          <a:p>
            <a:r>
              <a:rPr lang="zh-CN" altLang="en-US">
                <a:ea typeface="宋体" panose="02010600030101010101" pitchFamily="2" charset="-122"/>
              </a:rPr>
              <a:t>光 照</a:t>
            </a:r>
          </a:p>
        </p:txBody>
      </p:sp>
      <p:sp>
        <p:nvSpPr>
          <p:cNvPr id="3" name="内容占位符 2">
            <a:extLst>
              <a:ext uri="{FF2B5EF4-FFF2-40B4-BE49-F238E27FC236}">
                <a16:creationId xmlns:a16="http://schemas.microsoft.com/office/drawing/2014/main" id="{236ADB76-7227-443C-8404-776A2CFFCDE8}"/>
              </a:ext>
            </a:extLst>
          </p:cNvPr>
          <p:cNvSpPr>
            <a:spLocks noGrp="1" noChangeArrowheads="1"/>
          </p:cNvSpPr>
          <p:nvPr>
            <p:ph idx="1"/>
          </p:nvPr>
        </p:nvSpPr>
        <p:spPr>
          <a:xfrm>
            <a:off x="142875" y="1071563"/>
            <a:ext cx="8763000" cy="5181600"/>
          </a:xfrm>
        </p:spPr>
        <p:txBody>
          <a:bodyPr/>
          <a:lstStyle/>
          <a:p>
            <a:r>
              <a:rPr lang="zh-CN" altLang="en-US" dirty="0">
                <a:ea typeface="宋体" panose="02010600030101010101" pitchFamily="2" charset="-122"/>
              </a:rPr>
              <a:t>光源照射到物体表面</a:t>
            </a:r>
            <a:r>
              <a:rPr lang="en-US" altLang="zh-CN" dirty="0">
                <a:ea typeface="宋体" panose="02010600030101010101" pitchFamily="2" charset="-122"/>
              </a:rPr>
              <a:t>,</a:t>
            </a:r>
            <a:r>
              <a:rPr lang="zh-CN" altLang="en-US" dirty="0">
                <a:ea typeface="宋体" panose="02010600030101010101" pitchFamily="2" charset="-122"/>
              </a:rPr>
              <a:t>会出现三种情况</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经表面反射形成反射光</a:t>
            </a:r>
          </a:p>
          <a:p>
            <a:pPr lvl="1" eaLnBrk="1" hangingPunct="1"/>
            <a:r>
              <a:rPr lang="zh-CN" altLang="en-US" dirty="0">
                <a:ea typeface="宋体" panose="02010600030101010101" pitchFamily="2" charset="-122"/>
              </a:rPr>
              <a:t>部分入射光被吸收转换成热</a:t>
            </a:r>
          </a:p>
          <a:p>
            <a:pPr lvl="1" eaLnBrk="1" hangingPunct="1"/>
            <a:r>
              <a:rPr lang="zh-CN" altLang="en-US" dirty="0">
                <a:ea typeface="宋体" panose="02010600030101010101" pitchFamily="2" charset="-122"/>
              </a:rPr>
              <a:t>若物体透明</a:t>
            </a:r>
            <a:r>
              <a:rPr lang="en-US" altLang="zh-CN" dirty="0">
                <a:ea typeface="宋体" panose="02010600030101010101" pitchFamily="2" charset="-122"/>
              </a:rPr>
              <a:t>,</a:t>
            </a:r>
            <a:r>
              <a:rPr lang="zh-CN" altLang="en-US" dirty="0">
                <a:ea typeface="宋体" panose="02010600030101010101" pitchFamily="2" charset="-122"/>
              </a:rPr>
              <a:t>入射光穿透物体产生透射光</a:t>
            </a:r>
          </a:p>
          <a:p>
            <a:r>
              <a:rPr lang="zh-CN" altLang="en-US" dirty="0">
                <a:ea typeface="宋体" panose="02010600030101010101" pitchFamily="2" charset="-122"/>
              </a:rPr>
              <a:t>物体表面的光照亮度和颜色由谁来决定</a:t>
            </a:r>
            <a:r>
              <a:rPr lang="en-US" altLang="zh-CN" dirty="0">
                <a:ea typeface="宋体" panose="02010600030101010101" pitchFamily="2" charset="-122"/>
              </a:rPr>
              <a:t>?</a:t>
            </a:r>
          </a:p>
          <a:p>
            <a:pPr lvl="1" eaLnBrk="1" hangingPunct="1"/>
            <a:r>
              <a:rPr lang="zh-CN" altLang="en-US" dirty="0">
                <a:solidFill>
                  <a:srgbClr val="000000"/>
                </a:solidFill>
                <a:ea typeface="宋体" panose="02010600030101010101" pitchFamily="2" charset="-122"/>
              </a:rPr>
              <a:t>反射光和透射光</a:t>
            </a:r>
          </a:p>
          <a:p>
            <a:endParaRPr lang="zh-CN" altLang="en-US" dirty="0">
              <a:ea typeface="宋体" panose="02010600030101010101" pitchFamily="2" charset="-122"/>
            </a:endParaRPr>
          </a:p>
        </p:txBody>
      </p:sp>
      <p:grpSp>
        <p:nvGrpSpPr>
          <p:cNvPr id="25604" name="组合 3">
            <a:extLst>
              <a:ext uri="{FF2B5EF4-FFF2-40B4-BE49-F238E27FC236}">
                <a16:creationId xmlns:a16="http://schemas.microsoft.com/office/drawing/2014/main" id="{FA6FEA3D-0426-4847-9E1A-5EDE14632A5E}"/>
              </a:ext>
            </a:extLst>
          </p:cNvPr>
          <p:cNvGrpSpPr>
            <a:grpSpLocks/>
          </p:cNvGrpSpPr>
          <p:nvPr/>
        </p:nvGrpSpPr>
        <p:grpSpPr bwMode="auto">
          <a:xfrm>
            <a:off x="4000500" y="3929063"/>
            <a:ext cx="4572000" cy="2592387"/>
            <a:chOff x="2051050" y="2349500"/>
            <a:chExt cx="4572000" cy="2592388"/>
          </a:xfrm>
        </p:grpSpPr>
        <p:grpSp>
          <p:nvGrpSpPr>
            <p:cNvPr id="25607" name="Group 41">
              <a:extLst>
                <a:ext uri="{FF2B5EF4-FFF2-40B4-BE49-F238E27FC236}">
                  <a16:creationId xmlns:a16="http://schemas.microsoft.com/office/drawing/2014/main" id="{CCECDFDF-7E43-41B0-BEFB-E4E557332675}"/>
                </a:ext>
              </a:extLst>
            </p:cNvPr>
            <p:cNvGrpSpPr>
              <a:grpSpLocks/>
            </p:cNvGrpSpPr>
            <p:nvPr/>
          </p:nvGrpSpPr>
          <p:grpSpPr bwMode="auto">
            <a:xfrm>
              <a:off x="3097213" y="3035300"/>
              <a:ext cx="1566862" cy="1293813"/>
              <a:chOff x="1951" y="1912"/>
              <a:chExt cx="987" cy="815"/>
            </a:xfrm>
          </p:grpSpPr>
          <p:sp>
            <p:nvSpPr>
              <p:cNvPr id="25632" name="Line 9">
                <a:extLst>
                  <a:ext uri="{FF2B5EF4-FFF2-40B4-BE49-F238E27FC236}">
                    <a16:creationId xmlns:a16="http://schemas.microsoft.com/office/drawing/2014/main" id="{19894EC2-A28D-4F4A-B94A-B66F5C66ED86}"/>
                  </a:ext>
                </a:extLst>
              </p:cNvPr>
              <p:cNvSpPr>
                <a:spLocks noChangeShapeType="1"/>
              </p:cNvSpPr>
              <p:nvPr/>
            </p:nvSpPr>
            <p:spPr bwMode="auto">
              <a:xfrm flipH="1">
                <a:off x="1951" y="1912"/>
                <a:ext cx="647" cy="815"/>
              </a:xfrm>
              <a:prstGeom prst="line">
                <a:avLst/>
              </a:prstGeom>
              <a:noFill/>
              <a:ln w="317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3" name="Line 14">
                <a:extLst>
                  <a:ext uri="{FF2B5EF4-FFF2-40B4-BE49-F238E27FC236}">
                    <a16:creationId xmlns:a16="http://schemas.microsoft.com/office/drawing/2014/main" id="{B6EBFAB7-2431-4551-854C-F8AF8ADB0D41}"/>
                  </a:ext>
                </a:extLst>
              </p:cNvPr>
              <p:cNvSpPr>
                <a:spLocks noChangeShapeType="1"/>
              </p:cNvSpPr>
              <p:nvPr/>
            </p:nvSpPr>
            <p:spPr bwMode="auto">
              <a:xfrm>
                <a:off x="2614" y="1971"/>
                <a:ext cx="324" cy="543"/>
              </a:xfrm>
              <a:prstGeom prst="line">
                <a:avLst/>
              </a:prstGeom>
              <a:noFill/>
              <a:ln w="317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25608" name="Line 15">
              <a:extLst>
                <a:ext uri="{FF2B5EF4-FFF2-40B4-BE49-F238E27FC236}">
                  <a16:creationId xmlns:a16="http://schemas.microsoft.com/office/drawing/2014/main" id="{8C2D7FF3-C000-41C6-A064-72CE9D63B4BF}"/>
                </a:ext>
              </a:extLst>
            </p:cNvPr>
            <p:cNvSpPr>
              <a:spLocks noChangeShapeType="1"/>
            </p:cNvSpPr>
            <p:nvPr/>
          </p:nvSpPr>
          <p:spPr bwMode="auto">
            <a:xfrm flipH="1">
              <a:off x="3084513" y="3984625"/>
              <a:ext cx="1552575" cy="355600"/>
            </a:xfrm>
            <a:prstGeom prst="line">
              <a:avLst/>
            </a:prstGeom>
            <a:noFill/>
            <a:ln w="317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09" name="Line 16">
              <a:extLst>
                <a:ext uri="{FF2B5EF4-FFF2-40B4-BE49-F238E27FC236}">
                  <a16:creationId xmlns:a16="http://schemas.microsoft.com/office/drawing/2014/main" id="{B54A36AC-5DEE-46BA-AA68-3421F34CAA0A}"/>
                </a:ext>
              </a:extLst>
            </p:cNvPr>
            <p:cNvSpPr>
              <a:spLocks noChangeShapeType="1"/>
            </p:cNvSpPr>
            <p:nvPr/>
          </p:nvSpPr>
          <p:spPr bwMode="auto">
            <a:xfrm>
              <a:off x="3097213" y="4340225"/>
              <a:ext cx="1544637" cy="428625"/>
            </a:xfrm>
            <a:prstGeom prst="line">
              <a:avLst/>
            </a:prstGeom>
            <a:noFill/>
            <a:ln w="317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nvGrpSpPr>
            <p:cNvPr id="25610" name="Group 40">
              <a:extLst>
                <a:ext uri="{FF2B5EF4-FFF2-40B4-BE49-F238E27FC236}">
                  <a16:creationId xmlns:a16="http://schemas.microsoft.com/office/drawing/2014/main" id="{DAE108A1-D937-4CA7-8078-5D33D0C796B9}"/>
                </a:ext>
              </a:extLst>
            </p:cNvPr>
            <p:cNvGrpSpPr>
              <a:grpSpLocks/>
            </p:cNvGrpSpPr>
            <p:nvPr/>
          </p:nvGrpSpPr>
          <p:grpSpPr bwMode="auto">
            <a:xfrm>
              <a:off x="2051051" y="2349501"/>
              <a:ext cx="4572001" cy="2592389"/>
              <a:chOff x="1292" y="1480"/>
              <a:chExt cx="2880" cy="1633"/>
            </a:xfrm>
          </p:grpSpPr>
          <p:grpSp>
            <p:nvGrpSpPr>
              <p:cNvPr id="25611" name="Group 36">
                <a:extLst>
                  <a:ext uri="{FF2B5EF4-FFF2-40B4-BE49-F238E27FC236}">
                    <a16:creationId xmlns:a16="http://schemas.microsoft.com/office/drawing/2014/main" id="{6C6827C8-B9E9-4E01-AF23-20C5730313AF}"/>
                  </a:ext>
                </a:extLst>
              </p:cNvPr>
              <p:cNvGrpSpPr>
                <a:grpSpLocks/>
              </p:cNvGrpSpPr>
              <p:nvPr/>
            </p:nvGrpSpPr>
            <p:grpSpPr bwMode="auto">
              <a:xfrm>
                <a:off x="1292" y="2456"/>
                <a:ext cx="817" cy="464"/>
                <a:chOff x="1292" y="2456"/>
                <a:chExt cx="817" cy="464"/>
              </a:xfrm>
            </p:grpSpPr>
            <p:sp>
              <p:nvSpPr>
                <p:cNvPr id="25623" name="Line 22">
                  <a:extLst>
                    <a:ext uri="{FF2B5EF4-FFF2-40B4-BE49-F238E27FC236}">
                      <a16:creationId xmlns:a16="http://schemas.microsoft.com/office/drawing/2014/main" id="{C60CC2E6-64FA-4971-8F06-71D1E2BDAEEB}"/>
                    </a:ext>
                  </a:extLst>
                </p:cNvPr>
                <p:cNvSpPr>
                  <a:spLocks noChangeShapeType="1"/>
                </p:cNvSpPr>
                <p:nvPr/>
              </p:nvSpPr>
              <p:spPr bwMode="auto">
                <a:xfrm>
                  <a:off x="1295" y="2648"/>
                  <a:ext cx="0" cy="272"/>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624" name="Line 25">
                  <a:extLst>
                    <a:ext uri="{FF2B5EF4-FFF2-40B4-BE49-F238E27FC236}">
                      <a16:creationId xmlns:a16="http://schemas.microsoft.com/office/drawing/2014/main" id="{6CEBD2F9-CBD0-4998-AED0-D0D202C8BE06}"/>
                    </a:ext>
                  </a:extLst>
                </p:cNvPr>
                <p:cNvSpPr>
                  <a:spLocks noChangeShapeType="1"/>
                </p:cNvSpPr>
                <p:nvPr/>
              </p:nvSpPr>
              <p:spPr bwMode="auto">
                <a:xfrm>
                  <a:off x="2109" y="2460"/>
                  <a:ext cx="0" cy="272"/>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625" name="Line 26">
                  <a:extLst>
                    <a:ext uri="{FF2B5EF4-FFF2-40B4-BE49-F238E27FC236}">
                      <a16:creationId xmlns:a16="http://schemas.microsoft.com/office/drawing/2014/main" id="{495DF58B-DE57-4803-9C65-B5321A31B82E}"/>
                    </a:ext>
                  </a:extLst>
                </p:cNvPr>
                <p:cNvSpPr>
                  <a:spLocks noChangeShapeType="1"/>
                </p:cNvSpPr>
                <p:nvPr/>
              </p:nvSpPr>
              <p:spPr bwMode="auto">
                <a:xfrm flipH="1">
                  <a:off x="1785" y="2730"/>
                  <a:ext cx="323" cy="181"/>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626" name="Line 17">
                  <a:extLst>
                    <a:ext uri="{FF2B5EF4-FFF2-40B4-BE49-F238E27FC236}">
                      <a16:creationId xmlns:a16="http://schemas.microsoft.com/office/drawing/2014/main" id="{F7EB91C5-C0D6-464E-84AF-43BBDEE5A905}"/>
                    </a:ext>
                  </a:extLst>
                </p:cNvPr>
                <p:cNvSpPr>
                  <a:spLocks noChangeShapeType="1"/>
                </p:cNvSpPr>
                <p:nvPr/>
              </p:nvSpPr>
              <p:spPr bwMode="auto">
                <a:xfrm flipH="1">
                  <a:off x="1298" y="2456"/>
                  <a:ext cx="323" cy="181"/>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627" name="Line 18">
                  <a:extLst>
                    <a:ext uri="{FF2B5EF4-FFF2-40B4-BE49-F238E27FC236}">
                      <a16:creationId xmlns:a16="http://schemas.microsoft.com/office/drawing/2014/main" id="{9E27C348-A7AC-4C06-976C-6DFC44B5AB8D}"/>
                    </a:ext>
                  </a:extLst>
                </p:cNvPr>
                <p:cNvSpPr>
                  <a:spLocks noChangeShapeType="1"/>
                </p:cNvSpPr>
                <p:nvPr/>
              </p:nvSpPr>
              <p:spPr bwMode="auto">
                <a:xfrm flipH="1">
                  <a:off x="1782" y="2456"/>
                  <a:ext cx="323" cy="181"/>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628" name="Line 19">
                  <a:extLst>
                    <a:ext uri="{FF2B5EF4-FFF2-40B4-BE49-F238E27FC236}">
                      <a16:creationId xmlns:a16="http://schemas.microsoft.com/office/drawing/2014/main" id="{259BC795-F721-4586-8C9D-D38E3082AC54}"/>
                    </a:ext>
                  </a:extLst>
                </p:cNvPr>
                <p:cNvSpPr>
                  <a:spLocks noChangeShapeType="1"/>
                </p:cNvSpPr>
                <p:nvPr/>
              </p:nvSpPr>
              <p:spPr bwMode="auto">
                <a:xfrm>
                  <a:off x="1623" y="2456"/>
                  <a:ext cx="485" cy="1"/>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629" name="Line 21">
                  <a:extLst>
                    <a:ext uri="{FF2B5EF4-FFF2-40B4-BE49-F238E27FC236}">
                      <a16:creationId xmlns:a16="http://schemas.microsoft.com/office/drawing/2014/main" id="{E29269F7-B34C-4D2D-87D1-45C7FECF75FC}"/>
                    </a:ext>
                  </a:extLst>
                </p:cNvPr>
                <p:cNvSpPr>
                  <a:spLocks noChangeShapeType="1"/>
                </p:cNvSpPr>
                <p:nvPr/>
              </p:nvSpPr>
              <p:spPr bwMode="auto">
                <a:xfrm>
                  <a:off x="1292" y="2640"/>
                  <a:ext cx="485" cy="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630" name="Line 23">
                  <a:extLst>
                    <a:ext uri="{FF2B5EF4-FFF2-40B4-BE49-F238E27FC236}">
                      <a16:creationId xmlns:a16="http://schemas.microsoft.com/office/drawing/2014/main" id="{71D0462A-3F5E-468F-A541-A40D66F0F251}"/>
                    </a:ext>
                  </a:extLst>
                </p:cNvPr>
                <p:cNvSpPr>
                  <a:spLocks noChangeShapeType="1"/>
                </p:cNvSpPr>
                <p:nvPr/>
              </p:nvSpPr>
              <p:spPr bwMode="auto">
                <a:xfrm>
                  <a:off x="1777" y="2640"/>
                  <a:ext cx="0" cy="272"/>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631" name="Line 24">
                  <a:extLst>
                    <a:ext uri="{FF2B5EF4-FFF2-40B4-BE49-F238E27FC236}">
                      <a16:creationId xmlns:a16="http://schemas.microsoft.com/office/drawing/2014/main" id="{7BF8B3FF-EAC5-4DFC-9D99-33622E04B22A}"/>
                    </a:ext>
                  </a:extLst>
                </p:cNvPr>
                <p:cNvSpPr>
                  <a:spLocks noChangeShapeType="1"/>
                </p:cNvSpPr>
                <p:nvPr/>
              </p:nvSpPr>
              <p:spPr bwMode="auto">
                <a:xfrm>
                  <a:off x="1292" y="2914"/>
                  <a:ext cx="485" cy="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sp>
            <p:nvSpPr>
              <p:cNvPr id="25612" name="AutoShape 27">
                <a:extLst>
                  <a:ext uri="{FF2B5EF4-FFF2-40B4-BE49-F238E27FC236}">
                    <a16:creationId xmlns:a16="http://schemas.microsoft.com/office/drawing/2014/main" id="{677B9EC1-54E9-494C-88E0-6AAE155187A9}"/>
                  </a:ext>
                </a:extLst>
              </p:cNvPr>
              <p:cNvSpPr>
                <a:spLocks noChangeArrowheads="1"/>
              </p:cNvSpPr>
              <p:nvPr/>
            </p:nvSpPr>
            <p:spPr bwMode="auto">
              <a:xfrm>
                <a:off x="2925" y="2903"/>
                <a:ext cx="323" cy="210"/>
              </a:xfrm>
              <a:prstGeom prst="smileyFace">
                <a:avLst>
                  <a:gd name="adj" fmla="val 4653"/>
                </a:avLst>
              </a:prstGeom>
              <a:solidFill>
                <a:srgbClr val="FFFFFF"/>
              </a:solidFill>
              <a:ln w="3175">
                <a:solidFill>
                  <a:srgbClr val="000000"/>
                </a:solidFill>
                <a:round/>
                <a:headEnd/>
                <a:tailEnd/>
              </a:ln>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grpSp>
            <p:nvGrpSpPr>
              <p:cNvPr id="25613" name="Group 37">
                <a:extLst>
                  <a:ext uri="{FF2B5EF4-FFF2-40B4-BE49-F238E27FC236}">
                    <a16:creationId xmlns:a16="http://schemas.microsoft.com/office/drawing/2014/main" id="{9C80299A-AD4C-4DE6-A721-BCE3261C7E73}"/>
                  </a:ext>
                </a:extLst>
              </p:cNvPr>
              <p:cNvGrpSpPr>
                <a:grpSpLocks/>
              </p:cNvGrpSpPr>
              <p:nvPr/>
            </p:nvGrpSpPr>
            <p:grpSpPr bwMode="auto">
              <a:xfrm>
                <a:off x="2408" y="1480"/>
                <a:ext cx="908" cy="498"/>
                <a:chOff x="2408" y="1480"/>
                <a:chExt cx="908" cy="498"/>
              </a:xfrm>
            </p:grpSpPr>
            <p:sp>
              <p:nvSpPr>
                <p:cNvPr id="25621" name="AutoShape 8">
                  <a:extLst>
                    <a:ext uri="{FF2B5EF4-FFF2-40B4-BE49-F238E27FC236}">
                      <a16:creationId xmlns:a16="http://schemas.microsoft.com/office/drawing/2014/main" id="{5024613D-FA12-4A7B-90A9-2C011D74BDBA}"/>
                    </a:ext>
                  </a:extLst>
                </p:cNvPr>
                <p:cNvSpPr>
                  <a:spLocks noChangeArrowheads="1"/>
                </p:cNvSpPr>
                <p:nvPr/>
              </p:nvSpPr>
              <p:spPr bwMode="auto">
                <a:xfrm>
                  <a:off x="2408" y="1768"/>
                  <a:ext cx="323" cy="210"/>
                </a:xfrm>
                <a:prstGeom prst="star16">
                  <a:avLst>
                    <a:gd name="adj" fmla="val 37500"/>
                  </a:avLst>
                </a:prstGeom>
                <a:solidFill>
                  <a:srgbClr val="C0C0C0"/>
                </a:solidFill>
                <a:ln w="3175">
                  <a:solidFill>
                    <a:srgbClr val="000000"/>
                  </a:solidFill>
                  <a:miter lim="800000"/>
                  <a:headEnd/>
                  <a:tailEnd/>
                </a:ln>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sp>
              <p:nvSpPr>
                <p:cNvPr id="25622" name="Text Box 28">
                  <a:extLst>
                    <a:ext uri="{FF2B5EF4-FFF2-40B4-BE49-F238E27FC236}">
                      <a16:creationId xmlns:a16="http://schemas.microsoft.com/office/drawing/2014/main" id="{BE5DE22C-35B3-4881-9E8B-F4D5740F0A27}"/>
                    </a:ext>
                  </a:extLst>
                </p:cNvPr>
                <p:cNvSpPr txBox="1">
                  <a:spLocks noChangeArrowheads="1"/>
                </p:cNvSpPr>
                <p:nvPr/>
              </p:nvSpPr>
              <p:spPr bwMode="auto">
                <a:xfrm>
                  <a:off x="2655" y="1480"/>
                  <a:ext cx="66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zh-CN" altLang="en-US" sz="2000">
                      <a:latin typeface="Times New Roman" panose="02020603050405020304" pitchFamily="18" charset="0"/>
                      <a:ea typeface="宋体" panose="02010600030101010101" pitchFamily="2" charset="-122"/>
                    </a:rPr>
                    <a:t>光源</a:t>
                  </a:r>
                </a:p>
              </p:txBody>
            </p:sp>
          </p:grpSp>
          <p:grpSp>
            <p:nvGrpSpPr>
              <p:cNvPr id="25614" name="Group 39">
                <a:extLst>
                  <a:ext uri="{FF2B5EF4-FFF2-40B4-BE49-F238E27FC236}">
                    <a16:creationId xmlns:a16="http://schemas.microsoft.com/office/drawing/2014/main" id="{A7C516F3-2F95-4616-9B3E-5ED432380021}"/>
                  </a:ext>
                </a:extLst>
              </p:cNvPr>
              <p:cNvGrpSpPr>
                <a:grpSpLocks/>
              </p:cNvGrpSpPr>
              <p:nvPr/>
            </p:nvGrpSpPr>
            <p:grpSpPr bwMode="auto">
              <a:xfrm>
                <a:off x="2942" y="1912"/>
                <a:ext cx="1230" cy="933"/>
                <a:chOff x="2942" y="1912"/>
                <a:chExt cx="1230" cy="933"/>
              </a:xfrm>
            </p:grpSpPr>
            <p:sp>
              <p:nvSpPr>
                <p:cNvPr id="25615" name="Line 11">
                  <a:extLst>
                    <a:ext uri="{FF2B5EF4-FFF2-40B4-BE49-F238E27FC236}">
                      <a16:creationId xmlns:a16="http://schemas.microsoft.com/office/drawing/2014/main" id="{BB1A0705-1961-4EAB-8479-9377CD5A31FB}"/>
                    </a:ext>
                  </a:extLst>
                </p:cNvPr>
                <p:cNvSpPr>
                  <a:spLocks noChangeShapeType="1"/>
                </p:cNvSpPr>
                <p:nvPr/>
              </p:nvSpPr>
              <p:spPr bwMode="auto">
                <a:xfrm>
                  <a:off x="2942" y="2413"/>
                  <a:ext cx="0" cy="362"/>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616" name="Line 12">
                  <a:extLst>
                    <a:ext uri="{FF2B5EF4-FFF2-40B4-BE49-F238E27FC236}">
                      <a16:creationId xmlns:a16="http://schemas.microsoft.com/office/drawing/2014/main" id="{0EA336B4-B452-4E85-8C72-E0883EAD9D1A}"/>
                    </a:ext>
                  </a:extLst>
                </p:cNvPr>
                <p:cNvSpPr>
                  <a:spLocks noChangeShapeType="1"/>
                </p:cNvSpPr>
                <p:nvPr/>
              </p:nvSpPr>
              <p:spPr bwMode="auto">
                <a:xfrm>
                  <a:off x="3432" y="2413"/>
                  <a:ext cx="0" cy="362"/>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617" name="Oval 10">
                  <a:extLst>
                    <a:ext uri="{FF2B5EF4-FFF2-40B4-BE49-F238E27FC236}">
                      <a16:creationId xmlns:a16="http://schemas.microsoft.com/office/drawing/2014/main" id="{96101797-0F33-459A-A15B-3897B2029DE3}"/>
                    </a:ext>
                  </a:extLst>
                </p:cNvPr>
                <p:cNvSpPr>
                  <a:spLocks noChangeArrowheads="1"/>
                </p:cNvSpPr>
                <p:nvPr/>
              </p:nvSpPr>
              <p:spPr bwMode="auto">
                <a:xfrm>
                  <a:off x="2945" y="2321"/>
                  <a:ext cx="485" cy="180"/>
                </a:xfrm>
                <a:prstGeom prst="ellipse">
                  <a:avLst/>
                </a:prstGeom>
                <a:solidFill>
                  <a:srgbClr val="FFFFFF"/>
                </a:solidFill>
                <a:ln w="3175">
                  <a:solidFill>
                    <a:srgbClr val="000000"/>
                  </a:solidFill>
                  <a:round/>
                  <a:headEnd/>
                  <a:tailEnd/>
                </a:ln>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sp>
              <p:nvSpPr>
                <p:cNvPr id="25618" name="Oval 13">
                  <a:extLst>
                    <a:ext uri="{FF2B5EF4-FFF2-40B4-BE49-F238E27FC236}">
                      <a16:creationId xmlns:a16="http://schemas.microsoft.com/office/drawing/2014/main" id="{1D8C7E63-C4C5-4CF2-8C60-839BC6770B42}"/>
                    </a:ext>
                  </a:extLst>
                </p:cNvPr>
                <p:cNvSpPr>
                  <a:spLocks noChangeArrowheads="1"/>
                </p:cNvSpPr>
                <p:nvPr/>
              </p:nvSpPr>
              <p:spPr bwMode="auto">
                <a:xfrm>
                  <a:off x="2945" y="2664"/>
                  <a:ext cx="485" cy="181"/>
                </a:xfrm>
                <a:prstGeom prst="ellipse">
                  <a:avLst/>
                </a:prstGeom>
                <a:solidFill>
                  <a:srgbClr val="C0C0C0"/>
                </a:solidFill>
                <a:ln w="3175">
                  <a:solidFill>
                    <a:srgbClr val="000000"/>
                  </a:solidFill>
                  <a:round/>
                  <a:headEnd/>
                  <a:tailEnd/>
                </a:ln>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sp>
              <p:nvSpPr>
                <p:cNvPr id="25619" name="Line 29">
                  <a:extLst>
                    <a:ext uri="{FF2B5EF4-FFF2-40B4-BE49-F238E27FC236}">
                      <a16:creationId xmlns:a16="http://schemas.microsoft.com/office/drawing/2014/main" id="{745EE5A5-BCF1-4E51-89C8-0BAC3C29FC22}"/>
                    </a:ext>
                  </a:extLst>
                </p:cNvPr>
                <p:cNvSpPr>
                  <a:spLocks noChangeShapeType="1"/>
                </p:cNvSpPr>
                <p:nvPr/>
              </p:nvSpPr>
              <p:spPr bwMode="auto">
                <a:xfrm flipV="1">
                  <a:off x="3442" y="2184"/>
                  <a:ext cx="418" cy="363"/>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5620" name="Text Box 30">
                  <a:extLst>
                    <a:ext uri="{FF2B5EF4-FFF2-40B4-BE49-F238E27FC236}">
                      <a16:creationId xmlns:a16="http://schemas.microsoft.com/office/drawing/2014/main" id="{DFB9AF43-1AB1-472D-B9CE-6B7071931935}"/>
                    </a:ext>
                  </a:extLst>
                </p:cNvPr>
                <p:cNvSpPr txBox="1">
                  <a:spLocks noChangeArrowheads="1"/>
                </p:cNvSpPr>
                <p:nvPr/>
              </p:nvSpPr>
              <p:spPr bwMode="auto">
                <a:xfrm>
                  <a:off x="3430" y="1912"/>
                  <a:ext cx="74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zh-CN" altLang="en-US" sz="2400">
                      <a:latin typeface="Times New Roman" panose="02020603050405020304" pitchFamily="18" charset="0"/>
                      <a:ea typeface="宋体" panose="02010600030101010101" pitchFamily="2" charset="-122"/>
                    </a:rPr>
                    <a:t>反射面</a:t>
                  </a:r>
                </a:p>
              </p:txBody>
            </p:sp>
          </p:grpSp>
        </p:grpSp>
      </p:grpSp>
      <p:sp>
        <p:nvSpPr>
          <p:cNvPr id="33" name="AutoShape 4">
            <a:extLst>
              <a:ext uri="{FF2B5EF4-FFF2-40B4-BE49-F238E27FC236}">
                <a16:creationId xmlns:a16="http://schemas.microsoft.com/office/drawing/2014/main" id="{33B18FE9-CD59-4FFE-AF39-E879B481720D}"/>
              </a:ext>
            </a:extLst>
          </p:cNvPr>
          <p:cNvSpPr>
            <a:spLocks noChangeArrowheads="1"/>
          </p:cNvSpPr>
          <p:nvPr/>
        </p:nvSpPr>
        <p:spPr bwMode="auto">
          <a:xfrm>
            <a:off x="714375" y="5429250"/>
            <a:ext cx="2286000" cy="790575"/>
          </a:xfrm>
          <a:prstGeom prst="wedgeRoundRectCallout">
            <a:avLst>
              <a:gd name="adj1" fmla="val 81036"/>
              <a:gd name="adj2" fmla="val 132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spcBef>
                <a:spcPct val="50000"/>
              </a:spcBef>
              <a:buClr>
                <a:schemeClr val="accent2"/>
              </a:buClr>
              <a:buSzPct val="80000"/>
              <a:defRPr/>
            </a:pPr>
            <a:r>
              <a:rPr lang="zh-CN" altLang="en-US" sz="3600" dirty="0">
                <a:latin typeface="华文宋体" pitchFamily="2" charset="-122"/>
                <a:ea typeface="华文宋体" pitchFamily="2" charset="-122"/>
              </a:rPr>
              <a:t>如何简化</a:t>
            </a:r>
            <a:r>
              <a:rPr lang="en-US" altLang="zh-CN" sz="3600" dirty="0">
                <a:latin typeface="华文宋体" pitchFamily="2" charset="-122"/>
                <a:ea typeface="华文宋体" pitchFamily="2" charset="-122"/>
              </a:rPr>
              <a:t>?</a:t>
            </a:r>
            <a:endParaRPr lang="zh-CN" altLang="en-US" sz="3600" dirty="0">
              <a:latin typeface="华文宋体" pitchFamily="2" charset="-122"/>
              <a:ea typeface="华文宋体" pitchFamily="2" charset="-122"/>
            </a:endParaRPr>
          </a:p>
        </p:txBody>
      </p:sp>
      <p:sp>
        <p:nvSpPr>
          <p:cNvPr id="25606" name="日期占位符 1">
            <a:extLst>
              <a:ext uri="{FF2B5EF4-FFF2-40B4-BE49-F238E27FC236}">
                <a16:creationId xmlns:a16="http://schemas.microsoft.com/office/drawing/2014/main" id="{9E277318-DBD1-44A6-98A1-FCB422A94B1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72FE8320-0D4C-473C-854D-86CBC9348A80}"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checkerboard(across)">
                                      <p:cBhvr>
                                        <p:cTn id="18" dur="500"/>
                                        <p:tgtEl>
                                          <p:spTgt spid="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linds(horizontal)">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8BAA0892-FB05-416A-9CFD-5A5E19191F6D}"/>
              </a:ext>
            </a:extLst>
          </p:cNvPr>
          <p:cNvSpPr>
            <a:spLocks noGrp="1" noChangeArrowheads="1"/>
          </p:cNvSpPr>
          <p:nvPr>
            <p:ph type="title"/>
          </p:nvPr>
        </p:nvSpPr>
        <p:spPr/>
        <p:txBody>
          <a:bodyPr/>
          <a:lstStyle/>
          <a:p>
            <a:r>
              <a:rPr lang="zh-CN" altLang="en-US">
                <a:ea typeface="宋体" panose="02010600030101010101" pitchFamily="2" charset="-122"/>
              </a:rPr>
              <a:t>光照模型简化</a:t>
            </a:r>
          </a:p>
        </p:txBody>
      </p:sp>
      <p:sp>
        <p:nvSpPr>
          <p:cNvPr id="3" name="内容占位符 2">
            <a:extLst>
              <a:ext uri="{FF2B5EF4-FFF2-40B4-BE49-F238E27FC236}">
                <a16:creationId xmlns:a16="http://schemas.microsoft.com/office/drawing/2014/main" id="{9F124452-C063-4DCB-86BC-9DC54C280BDD}"/>
              </a:ext>
            </a:extLst>
          </p:cNvPr>
          <p:cNvSpPr>
            <a:spLocks noGrp="1" noChangeArrowheads="1"/>
          </p:cNvSpPr>
          <p:nvPr>
            <p:ph idx="1"/>
          </p:nvPr>
        </p:nvSpPr>
        <p:spPr>
          <a:xfrm>
            <a:off x="142875" y="1071563"/>
            <a:ext cx="8848725" cy="5181600"/>
          </a:xfrm>
        </p:spPr>
        <p:txBody>
          <a:bodyPr/>
          <a:lstStyle/>
          <a:p>
            <a:r>
              <a:rPr lang="zh-CN" altLang="en-US" dirty="0">
                <a:ea typeface="宋体" panose="02010600030101010101" pitchFamily="2" charset="-122"/>
              </a:rPr>
              <a:t>假定光源为点光源</a:t>
            </a:r>
            <a:endParaRPr lang="en-US" altLang="zh-CN" dirty="0">
              <a:ea typeface="宋体" panose="02010600030101010101" pitchFamily="2" charset="-122"/>
            </a:endParaRPr>
          </a:p>
          <a:p>
            <a:r>
              <a:rPr lang="zh-CN" altLang="en-US" dirty="0">
                <a:ea typeface="宋体" panose="02010600030101010101" pitchFamily="2" charset="-122"/>
              </a:rPr>
              <a:t>物体为不透明</a:t>
            </a:r>
            <a:endParaRPr lang="en-US" altLang="zh-CN" dirty="0">
              <a:ea typeface="宋体" panose="02010600030101010101" pitchFamily="2" charset="-122"/>
            </a:endParaRPr>
          </a:p>
          <a:p>
            <a:r>
              <a:rPr kumimoji="1" lang="zh-CN" altLang="en-US" dirty="0">
                <a:latin typeface="宋体" panose="02010600030101010101" pitchFamily="2" charset="-122"/>
                <a:ea typeface="宋体" panose="02010600030101010101" pitchFamily="2" charset="-122"/>
              </a:rPr>
              <a:t>仅考虑光源直接反射光，不考虑物体间的反射</a:t>
            </a:r>
          </a:p>
          <a:p>
            <a:endParaRPr lang="en-US" altLang="zh-CN" dirty="0">
              <a:ea typeface="宋体" panose="02010600030101010101" pitchFamily="2" charset="-122"/>
            </a:endParaRPr>
          </a:p>
          <a:p>
            <a:endParaRPr lang="zh-CN" altLang="en-US" dirty="0">
              <a:ea typeface="宋体" panose="02010600030101010101" pitchFamily="2" charset="-122"/>
            </a:endParaRPr>
          </a:p>
        </p:txBody>
      </p:sp>
      <p:graphicFrame>
        <p:nvGraphicFramePr>
          <p:cNvPr id="27652" name="Object 6">
            <a:extLst>
              <a:ext uri="{FF2B5EF4-FFF2-40B4-BE49-F238E27FC236}">
                <a16:creationId xmlns:a16="http://schemas.microsoft.com/office/drawing/2014/main" id="{07A966FF-9BD1-4761-B9D9-20E5E2493D1D}"/>
              </a:ext>
            </a:extLst>
          </p:cNvPr>
          <p:cNvGraphicFramePr>
            <a:graphicFrameLocks noChangeAspect="1"/>
          </p:cNvGraphicFramePr>
          <p:nvPr/>
        </p:nvGraphicFramePr>
        <p:xfrm>
          <a:off x="1928813" y="2928938"/>
          <a:ext cx="6888162" cy="3686175"/>
        </p:xfrm>
        <a:graphic>
          <a:graphicData uri="http://schemas.openxmlformats.org/presentationml/2006/ole">
            <mc:AlternateContent xmlns:mc="http://schemas.openxmlformats.org/markup-compatibility/2006">
              <mc:Choice xmlns:v="urn:schemas-microsoft-com:vml" Requires="v">
                <p:oleObj spid="_x0000_s27737" name="Visio" r:id="rId4" imgW="5021044" imgH="2682419" progId="">
                  <p:embed/>
                </p:oleObj>
              </mc:Choice>
              <mc:Fallback>
                <p:oleObj name="Visio" r:id="rId4" imgW="5021044" imgH="2682419"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8813" y="2928938"/>
                        <a:ext cx="6888162" cy="3686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a:extLst>
              <a:ext uri="{FF2B5EF4-FFF2-40B4-BE49-F238E27FC236}">
                <a16:creationId xmlns:a16="http://schemas.microsoft.com/office/drawing/2014/main" id="{F68A7DFA-5051-4B49-A8C3-10761B407B25}"/>
              </a:ext>
            </a:extLst>
          </p:cNvPr>
          <p:cNvSpPr>
            <a:spLocks noChangeArrowheads="1"/>
          </p:cNvSpPr>
          <p:nvPr/>
        </p:nvSpPr>
        <p:spPr bwMode="auto">
          <a:xfrm>
            <a:off x="4500563" y="5072063"/>
            <a:ext cx="500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r>
              <a:rPr lang="en-US" altLang="zh-CN" sz="3600">
                <a:latin typeface="Arial" panose="020B0604020202020204" pitchFamily="34" charset="0"/>
                <a:ea typeface="华文彩云" panose="02010800040101010101" pitchFamily="2" charset="-122"/>
              </a:rPr>
              <a:t>×</a:t>
            </a:r>
            <a:endParaRPr lang="zh-CN" altLang="en-US" sz="3600">
              <a:latin typeface="Arial" panose="020B0604020202020204" pitchFamily="34" charset="0"/>
              <a:ea typeface="华文彩云" panose="02010800040101010101" pitchFamily="2" charset="-122"/>
            </a:endParaRPr>
          </a:p>
        </p:txBody>
      </p:sp>
      <p:sp>
        <p:nvSpPr>
          <p:cNvPr id="10" name="矩形 9">
            <a:extLst>
              <a:ext uri="{FF2B5EF4-FFF2-40B4-BE49-F238E27FC236}">
                <a16:creationId xmlns:a16="http://schemas.microsoft.com/office/drawing/2014/main" id="{BD443E8D-490E-4211-BE11-9FA1560EEF22}"/>
              </a:ext>
            </a:extLst>
          </p:cNvPr>
          <p:cNvSpPr>
            <a:spLocks noChangeArrowheads="1"/>
          </p:cNvSpPr>
          <p:nvPr/>
        </p:nvSpPr>
        <p:spPr bwMode="auto">
          <a:xfrm>
            <a:off x="571500" y="4071938"/>
            <a:ext cx="3143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0"/>
              </a:spcBef>
              <a:buFontTx/>
              <a:buNone/>
            </a:pPr>
            <a:r>
              <a:rPr lang="zh-CN" altLang="en-US" sz="3600">
                <a:solidFill>
                  <a:schemeClr val="accent2"/>
                </a:solidFill>
                <a:latin typeface="华文细黑" panose="02010600040101010101" pitchFamily="2" charset="-122"/>
                <a:ea typeface="华文细黑" panose="02010600040101010101" pitchFamily="2" charset="-122"/>
              </a:rPr>
              <a:t>简单光照模型</a:t>
            </a:r>
          </a:p>
        </p:txBody>
      </p:sp>
      <p:sp>
        <p:nvSpPr>
          <p:cNvPr id="27655" name="日期占位符 1">
            <a:extLst>
              <a:ext uri="{FF2B5EF4-FFF2-40B4-BE49-F238E27FC236}">
                <a16:creationId xmlns:a16="http://schemas.microsoft.com/office/drawing/2014/main" id="{976CF454-4F30-4453-A2A8-4AE0E0E29F1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0332108-E309-4340-83D2-AD19B5F4275A}"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7" name="Picture 7">
            <a:extLst>
              <a:ext uri="{FF2B5EF4-FFF2-40B4-BE49-F238E27FC236}">
                <a16:creationId xmlns:a16="http://schemas.microsoft.com/office/drawing/2014/main" id="{BDD5DD6C-498A-46A1-AF38-16479A0307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0238" y="2420938"/>
            <a:ext cx="5973762" cy="443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标题 1">
            <a:extLst>
              <a:ext uri="{FF2B5EF4-FFF2-40B4-BE49-F238E27FC236}">
                <a16:creationId xmlns:a16="http://schemas.microsoft.com/office/drawing/2014/main" id="{5DE2C176-F1D8-402F-9C46-50B47FFC9297}"/>
              </a:ext>
            </a:extLst>
          </p:cNvPr>
          <p:cNvSpPr>
            <a:spLocks noGrp="1" noChangeArrowheads="1"/>
          </p:cNvSpPr>
          <p:nvPr>
            <p:ph type="title"/>
          </p:nvPr>
        </p:nvSpPr>
        <p:spPr/>
        <p:txBody>
          <a:bodyPr/>
          <a:lstStyle/>
          <a:p>
            <a:r>
              <a:rPr lang="zh-CN" altLang="en-US">
                <a:ea typeface="宋体" panose="02010600030101010101" pitchFamily="2" charset="-122"/>
              </a:rPr>
              <a:t>全局光照模型</a:t>
            </a:r>
          </a:p>
        </p:txBody>
      </p:sp>
      <p:sp>
        <p:nvSpPr>
          <p:cNvPr id="25603" name="内容占位符 2">
            <a:extLst>
              <a:ext uri="{FF2B5EF4-FFF2-40B4-BE49-F238E27FC236}">
                <a16:creationId xmlns:a16="http://schemas.microsoft.com/office/drawing/2014/main" id="{CB62135C-95AC-4092-8FAF-72159B433CC4}"/>
              </a:ext>
            </a:extLst>
          </p:cNvPr>
          <p:cNvSpPr>
            <a:spLocks noGrp="1" noChangeArrowheads="1"/>
          </p:cNvSpPr>
          <p:nvPr>
            <p:ph idx="1"/>
          </p:nvPr>
        </p:nvSpPr>
        <p:spPr>
          <a:xfrm>
            <a:off x="142875" y="1071563"/>
            <a:ext cx="8848725" cy="5181600"/>
          </a:xfrm>
        </p:spPr>
        <p:txBody>
          <a:bodyPr/>
          <a:lstStyle/>
          <a:p>
            <a:r>
              <a:rPr kumimoji="1" lang="zh-CN" altLang="en-US">
                <a:latin typeface="宋体" panose="02010600030101010101" pitchFamily="2" charset="-122"/>
                <a:ea typeface="宋体" panose="02010600030101010101" pitchFamily="2" charset="-122"/>
              </a:rPr>
              <a:t>考虑物体间的反射</a:t>
            </a:r>
            <a:endParaRPr lang="en-US" altLang="zh-CN">
              <a:ea typeface="宋体" panose="02010600030101010101" pitchFamily="2" charset="-122"/>
            </a:endParaRPr>
          </a:p>
          <a:p>
            <a:r>
              <a:rPr lang="zh-CN" altLang="en-US">
                <a:ea typeface="宋体" panose="02010600030101010101" pitchFamily="2" charset="-122"/>
              </a:rPr>
              <a:t>考虑透明效果</a:t>
            </a:r>
            <a:endParaRPr lang="en-US" altLang="zh-CN">
              <a:ea typeface="宋体" panose="02010600030101010101" pitchFamily="2" charset="-122"/>
            </a:endParaRPr>
          </a:p>
          <a:p>
            <a:endParaRPr lang="zh-CN" altLang="en-US">
              <a:ea typeface="宋体" panose="02010600030101010101" pitchFamily="2" charset="-122"/>
            </a:endParaRPr>
          </a:p>
        </p:txBody>
      </p:sp>
      <p:sp>
        <p:nvSpPr>
          <p:cNvPr id="10" name="矩形 9">
            <a:extLst>
              <a:ext uri="{FF2B5EF4-FFF2-40B4-BE49-F238E27FC236}">
                <a16:creationId xmlns:a16="http://schemas.microsoft.com/office/drawing/2014/main" id="{A6B14B72-2E32-4660-903E-BF69428BDD20}"/>
              </a:ext>
            </a:extLst>
          </p:cNvPr>
          <p:cNvSpPr>
            <a:spLocks noChangeArrowheads="1"/>
          </p:cNvSpPr>
          <p:nvPr/>
        </p:nvSpPr>
        <p:spPr bwMode="auto">
          <a:xfrm>
            <a:off x="642938" y="3357563"/>
            <a:ext cx="3143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0"/>
              </a:spcBef>
              <a:buFontTx/>
              <a:buNone/>
            </a:pPr>
            <a:r>
              <a:rPr lang="zh-CN" altLang="en-US" sz="3600">
                <a:solidFill>
                  <a:schemeClr val="accent2"/>
                </a:solidFill>
                <a:latin typeface="华文细黑" panose="02010600040101010101" pitchFamily="2" charset="-122"/>
                <a:ea typeface="华文细黑" panose="02010600040101010101" pitchFamily="2" charset="-122"/>
              </a:rPr>
              <a:t>整体光照模型</a:t>
            </a:r>
          </a:p>
        </p:txBody>
      </p:sp>
      <p:sp>
        <p:nvSpPr>
          <p:cNvPr id="29702" name="日期占位符 1">
            <a:extLst>
              <a:ext uri="{FF2B5EF4-FFF2-40B4-BE49-F238E27FC236}">
                <a16:creationId xmlns:a16="http://schemas.microsoft.com/office/drawing/2014/main" id="{B4321580-EBE4-4F19-854B-141CA00F843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16B4796-977F-460D-9FED-F34237B11BC4}"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7" dur="500"/>
                                        <p:tgtEl>
                                          <p:spTgt spid="256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367"/>
                                        </p:tgtEl>
                                        <p:attrNameLst>
                                          <p:attrName>style.visibility</p:attrName>
                                        </p:attrNameLst>
                                      </p:cBhvr>
                                      <p:to>
                                        <p:strVal val="visible"/>
                                      </p:to>
                                    </p:set>
                                    <p:animEffect transition="in" filter="fade">
                                      <p:cBhvr>
                                        <p:cTn id="17"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0A1A4319-81A5-4F87-BC9F-24E9435B575C}"/>
              </a:ext>
            </a:extLst>
          </p:cNvPr>
          <p:cNvSpPr>
            <a:spLocks noGrp="1" noChangeArrowheads="1"/>
          </p:cNvSpPr>
          <p:nvPr>
            <p:ph type="title"/>
          </p:nvPr>
        </p:nvSpPr>
        <p:spPr/>
        <p:txBody>
          <a:bodyPr/>
          <a:lstStyle/>
          <a:p>
            <a:r>
              <a:rPr lang="zh-CN" altLang="en-US"/>
              <a:t>表面特征</a:t>
            </a:r>
          </a:p>
        </p:txBody>
      </p:sp>
      <p:sp>
        <p:nvSpPr>
          <p:cNvPr id="33795" name="内容占位符 2">
            <a:extLst>
              <a:ext uri="{FF2B5EF4-FFF2-40B4-BE49-F238E27FC236}">
                <a16:creationId xmlns:a16="http://schemas.microsoft.com/office/drawing/2014/main" id="{6C70B660-CF3F-473A-A5DF-C56CD5CD6A5A}"/>
              </a:ext>
            </a:extLst>
          </p:cNvPr>
          <p:cNvSpPr>
            <a:spLocks noGrp="1" noChangeArrowheads="1"/>
          </p:cNvSpPr>
          <p:nvPr>
            <p:ph idx="1"/>
          </p:nvPr>
        </p:nvSpPr>
        <p:spPr/>
        <p:txBody>
          <a:bodyPr/>
          <a:lstStyle/>
          <a:p>
            <a:r>
              <a:rPr lang="zh-CN" altLang="en-US"/>
              <a:t>如果对象表面光滑，对象显得明亮；如果表面粗糙，那么就显得暗淡</a:t>
            </a:r>
          </a:p>
          <a:p>
            <a:r>
              <a:rPr lang="zh-CN" altLang="en-US"/>
              <a:t>表面有三种类型</a:t>
            </a:r>
          </a:p>
          <a:p>
            <a:pPr lvl="1"/>
            <a:r>
              <a:rPr lang="zh-CN" altLang="en-US"/>
              <a:t>镜面 </a:t>
            </a:r>
            <a:r>
              <a:rPr lang="en-US" altLang="zh-CN"/>
              <a:t>(specularsurfaces)</a:t>
            </a:r>
          </a:p>
          <a:p>
            <a:pPr lvl="1"/>
            <a:r>
              <a:rPr lang="zh-CN" altLang="en-US"/>
              <a:t>漫反射面 </a:t>
            </a:r>
            <a:r>
              <a:rPr lang="en-US" altLang="zh-CN"/>
              <a:t>(diffuse surfaces)</a:t>
            </a:r>
          </a:p>
          <a:p>
            <a:pPr lvl="1"/>
            <a:r>
              <a:rPr lang="zh-CN" altLang="en-US"/>
              <a:t>透明面 </a:t>
            </a:r>
            <a:r>
              <a:rPr lang="en-US" altLang="zh-CN"/>
              <a:t>(translucent surfaces)</a:t>
            </a:r>
            <a:endParaRPr lang="zh-CN" altLang="en-US"/>
          </a:p>
        </p:txBody>
      </p:sp>
      <p:sp>
        <p:nvSpPr>
          <p:cNvPr id="33796" name="日期占位符 3">
            <a:extLst>
              <a:ext uri="{FF2B5EF4-FFF2-40B4-BE49-F238E27FC236}">
                <a16:creationId xmlns:a16="http://schemas.microsoft.com/office/drawing/2014/main" id="{1B7C33BB-338F-451F-B81F-2234A939864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D25B1A44-73A9-4B75-B0CD-CEB2D90E6F5A}"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D46712F5-AB98-4DB4-95C9-18377F488D09}"/>
              </a:ext>
            </a:extLst>
          </p:cNvPr>
          <p:cNvSpPr>
            <a:spLocks noGrp="1" noChangeArrowheads="1"/>
          </p:cNvSpPr>
          <p:nvPr>
            <p:ph type="title"/>
          </p:nvPr>
        </p:nvSpPr>
        <p:spPr/>
        <p:txBody>
          <a:bodyPr/>
          <a:lstStyle/>
          <a:p>
            <a:r>
              <a:rPr lang="zh-CN" altLang="en-US"/>
              <a:t>镜面</a:t>
            </a:r>
          </a:p>
        </p:txBody>
      </p:sp>
      <p:sp>
        <p:nvSpPr>
          <p:cNvPr id="34819" name="内容占位符 2">
            <a:extLst>
              <a:ext uri="{FF2B5EF4-FFF2-40B4-BE49-F238E27FC236}">
                <a16:creationId xmlns:a16="http://schemas.microsoft.com/office/drawing/2014/main" id="{A241D756-35EE-4EA2-A80E-3291FDD3BC98}"/>
              </a:ext>
            </a:extLst>
          </p:cNvPr>
          <p:cNvSpPr>
            <a:spLocks noGrp="1" noChangeArrowheads="1"/>
          </p:cNvSpPr>
          <p:nvPr>
            <p:ph idx="1"/>
          </p:nvPr>
        </p:nvSpPr>
        <p:spPr/>
        <p:txBody>
          <a:bodyPr/>
          <a:lstStyle/>
          <a:p>
            <a:r>
              <a:rPr lang="zh-CN" altLang="en-US"/>
              <a:t>表面显得明亮，因为绝大多数光集中在严格镜面反射方向的周围</a:t>
            </a:r>
          </a:p>
          <a:p>
            <a:r>
              <a:rPr lang="zh-CN" altLang="en-US"/>
              <a:t>镜子是真正的镜面模型</a:t>
            </a:r>
          </a:p>
        </p:txBody>
      </p:sp>
      <p:sp>
        <p:nvSpPr>
          <p:cNvPr id="34820" name="日期占位符 3">
            <a:extLst>
              <a:ext uri="{FF2B5EF4-FFF2-40B4-BE49-F238E27FC236}">
                <a16:creationId xmlns:a16="http://schemas.microsoft.com/office/drawing/2014/main" id="{79C05CA4-ED8E-4AB3-A59D-FB7077C5F62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3454F16-41F7-4A27-8F9C-B064FC1AD68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34821" name="Picture 5" descr="AN06F04a">
            <a:extLst>
              <a:ext uri="{FF2B5EF4-FFF2-40B4-BE49-F238E27FC236}">
                <a16:creationId xmlns:a16="http://schemas.microsoft.com/office/drawing/2014/main" id="{E7DBE295-B6AC-4DC0-AA93-F4065B63A8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9838" y="3357563"/>
            <a:ext cx="4384675"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1FFA5466-A9D7-4A01-A624-3336E60A57CD}"/>
              </a:ext>
            </a:extLst>
          </p:cNvPr>
          <p:cNvSpPr>
            <a:spLocks noGrp="1" noChangeArrowheads="1"/>
          </p:cNvSpPr>
          <p:nvPr>
            <p:ph type="title"/>
          </p:nvPr>
        </p:nvSpPr>
        <p:spPr/>
        <p:txBody>
          <a:bodyPr/>
          <a:lstStyle/>
          <a:p>
            <a:r>
              <a:rPr lang="zh-CN" altLang="en-US"/>
              <a:t>漫反射面</a:t>
            </a:r>
          </a:p>
        </p:txBody>
      </p:sp>
      <p:sp>
        <p:nvSpPr>
          <p:cNvPr id="35843" name="内容占位符 2">
            <a:extLst>
              <a:ext uri="{FF2B5EF4-FFF2-40B4-BE49-F238E27FC236}">
                <a16:creationId xmlns:a16="http://schemas.microsoft.com/office/drawing/2014/main" id="{B347B400-75B6-4621-9EE7-5CFDBF720FAE}"/>
              </a:ext>
            </a:extLst>
          </p:cNvPr>
          <p:cNvSpPr>
            <a:spLocks noGrp="1" noChangeArrowheads="1"/>
          </p:cNvSpPr>
          <p:nvPr>
            <p:ph idx="1"/>
          </p:nvPr>
        </p:nvSpPr>
        <p:spPr/>
        <p:txBody>
          <a:bodyPr/>
          <a:lstStyle/>
          <a:p>
            <a:r>
              <a:rPr lang="zh-CN" altLang="en-US"/>
              <a:t>特征是反射光向各个方向进入空间</a:t>
            </a:r>
          </a:p>
          <a:p>
            <a:r>
              <a:rPr lang="zh-CN" altLang="en-US"/>
              <a:t>例如：涂有不光滑油漆的墙面</a:t>
            </a:r>
          </a:p>
        </p:txBody>
      </p:sp>
      <p:sp>
        <p:nvSpPr>
          <p:cNvPr id="35844" name="日期占位符 3">
            <a:extLst>
              <a:ext uri="{FF2B5EF4-FFF2-40B4-BE49-F238E27FC236}">
                <a16:creationId xmlns:a16="http://schemas.microsoft.com/office/drawing/2014/main" id="{B44BA90C-5615-4EB3-A1D2-D1C0B4B02C9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684943EF-154F-45CF-832A-89FEC884D26E}"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35845" name="Picture 7" descr="AN06F04b">
            <a:extLst>
              <a:ext uri="{FF2B5EF4-FFF2-40B4-BE49-F238E27FC236}">
                <a16:creationId xmlns:a16="http://schemas.microsoft.com/office/drawing/2014/main" id="{54E4C64E-2964-4C43-8174-46C8927BAF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0538" y="2924175"/>
            <a:ext cx="415925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D21994F3-F5E4-422A-A79F-EA6E25A17C55}"/>
              </a:ext>
            </a:extLst>
          </p:cNvPr>
          <p:cNvSpPr>
            <a:spLocks noGrp="1" noChangeArrowheads="1"/>
          </p:cNvSpPr>
          <p:nvPr>
            <p:ph type="title"/>
          </p:nvPr>
        </p:nvSpPr>
        <p:spPr/>
        <p:txBody>
          <a:bodyPr/>
          <a:lstStyle/>
          <a:p>
            <a:r>
              <a:rPr lang="zh-CN" altLang="en-US"/>
              <a:t>透明面</a:t>
            </a:r>
          </a:p>
        </p:txBody>
      </p:sp>
      <p:sp>
        <p:nvSpPr>
          <p:cNvPr id="36867" name="内容占位符 2">
            <a:extLst>
              <a:ext uri="{FF2B5EF4-FFF2-40B4-BE49-F238E27FC236}">
                <a16:creationId xmlns:a16="http://schemas.microsoft.com/office/drawing/2014/main" id="{B537ED69-B4DE-4D7C-99FE-E29AD7712AFB}"/>
              </a:ext>
            </a:extLst>
          </p:cNvPr>
          <p:cNvSpPr>
            <a:spLocks noGrp="1" noChangeArrowheads="1"/>
          </p:cNvSpPr>
          <p:nvPr>
            <p:ph idx="1"/>
          </p:nvPr>
        </p:nvSpPr>
        <p:spPr/>
        <p:txBody>
          <a:bodyPr/>
          <a:lstStyle/>
          <a:p>
            <a:r>
              <a:rPr lang="zh-CN" altLang="en-US"/>
              <a:t>有些光可以进入表面，从对象的另一处出来</a:t>
            </a:r>
          </a:p>
          <a:p>
            <a:r>
              <a:rPr lang="zh-CN" altLang="en-US"/>
              <a:t>例如：玻璃与水中的折射</a:t>
            </a:r>
            <a:endParaRPr lang="en-US" altLang="zh-CN"/>
          </a:p>
          <a:p>
            <a:r>
              <a:rPr lang="zh-CN" altLang="en-US"/>
              <a:t>这时也会有部分光被反射</a:t>
            </a:r>
          </a:p>
        </p:txBody>
      </p:sp>
      <p:sp>
        <p:nvSpPr>
          <p:cNvPr id="36868" name="日期占位符 3">
            <a:extLst>
              <a:ext uri="{FF2B5EF4-FFF2-40B4-BE49-F238E27FC236}">
                <a16:creationId xmlns:a16="http://schemas.microsoft.com/office/drawing/2014/main" id="{49061A45-4EBF-4EFF-8035-83ADD3D87F3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E7817DDE-AA41-40F3-8F7C-7F8819E2E18C}"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36869" name="Picture 2">
            <a:extLst>
              <a:ext uri="{FF2B5EF4-FFF2-40B4-BE49-F238E27FC236}">
                <a16:creationId xmlns:a16="http://schemas.microsoft.com/office/drawing/2014/main" id="{C5E373BD-F98B-495C-925C-70AF7F3590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3200" y="3195638"/>
            <a:ext cx="3825875" cy="366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F7B72BE7-B101-4F1F-9BCB-FCB9C3661FAB}"/>
              </a:ext>
            </a:extLst>
          </p:cNvPr>
          <p:cNvSpPr>
            <a:spLocks noGrp="1" noChangeArrowheads="1"/>
          </p:cNvSpPr>
          <p:nvPr>
            <p:ph type="title"/>
          </p:nvPr>
        </p:nvSpPr>
        <p:spPr/>
        <p:txBody>
          <a:bodyPr/>
          <a:lstStyle/>
          <a:p>
            <a:r>
              <a:rPr lang="zh-CN" altLang="en-US"/>
              <a:t>三种情形的表面</a:t>
            </a:r>
          </a:p>
        </p:txBody>
      </p:sp>
      <p:sp>
        <p:nvSpPr>
          <p:cNvPr id="37891" name="内容占位符 2">
            <a:extLst>
              <a:ext uri="{FF2B5EF4-FFF2-40B4-BE49-F238E27FC236}">
                <a16:creationId xmlns:a16="http://schemas.microsoft.com/office/drawing/2014/main" id="{C9EB7D4D-0D27-4CE6-8C25-682A7A7DCCF8}"/>
              </a:ext>
            </a:extLst>
          </p:cNvPr>
          <p:cNvSpPr>
            <a:spLocks noGrp="1" noChangeArrowheads="1"/>
          </p:cNvSpPr>
          <p:nvPr>
            <p:ph idx="1"/>
          </p:nvPr>
        </p:nvSpPr>
        <p:spPr/>
        <p:txBody>
          <a:bodyPr/>
          <a:lstStyle/>
          <a:p>
            <a:r>
              <a:rPr lang="zh-CN" altLang="en-US"/>
              <a:t>在三维场景中的每个对象的表面可以是上述三种情形中的任一种，也可以是其中两种或三种的综合</a:t>
            </a:r>
          </a:p>
          <a:p>
            <a:r>
              <a:rPr lang="zh-CN" altLang="en-US"/>
              <a:t>每种情形所占的比例由对象表面的性态确定</a:t>
            </a:r>
          </a:p>
        </p:txBody>
      </p:sp>
      <p:sp>
        <p:nvSpPr>
          <p:cNvPr id="37892" name="日期占位符 3">
            <a:extLst>
              <a:ext uri="{FF2B5EF4-FFF2-40B4-BE49-F238E27FC236}">
                <a16:creationId xmlns:a16="http://schemas.microsoft.com/office/drawing/2014/main" id="{AF0F6A2E-C18B-479C-AF79-BD977A55345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2CEDC122-06D1-4D24-AC70-87581B589DAD}"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1101E7E-A31C-43BF-8864-9D5C5BC052F8}"/>
              </a:ext>
            </a:extLst>
          </p:cNvPr>
          <p:cNvSpPr>
            <a:spLocks noGrp="1" noChangeArrowheads="1"/>
          </p:cNvSpPr>
          <p:nvPr>
            <p:ph type="title"/>
          </p:nvPr>
        </p:nvSpPr>
        <p:spPr>
          <a:xfrm>
            <a:off x="468313" y="115888"/>
            <a:ext cx="8229600" cy="884237"/>
          </a:xfrm>
        </p:spPr>
        <p:txBody>
          <a:bodyPr/>
          <a:lstStyle/>
          <a:p>
            <a:pPr eaLnBrk="1" hangingPunct="1"/>
            <a:r>
              <a:rPr lang="zh-CN" altLang="en-US" dirty="0">
                <a:ea typeface="宋体" panose="02010600030101010101" pitchFamily="2" charset="-122"/>
              </a:rPr>
              <a:t>理想反射</a:t>
            </a:r>
          </a:p>
        </p:txBody>
      </p:sp>
      <p:sp>
        <p:nvSpPr>
          <p:cNvPr id="40963" name="Rectangle 3">
            <a:extLst>
              <a:ext uri="{FF2B5EF4-FFF2-40B4-BE49-F238E27FC236}">
                <a16:creationId xmlns:a16="http://schemas.microsoft.com/office/drawing/2014/main" id="{4CBE041A-C28C-421E-A741-7090AC1055DB}"/>
              </a:ext>
            </a:extLst>
          </p:cNvPr>
          <p:cNvSpPr>
            <a:spLocks noGrp="1" noChangeArrowheads="1"/>
          </p:cNvSpPr>
          <p:nvPr>
            <p:ph type="body" idx="1"/>
          </p:nvPr>
        </p:nvSpPr>
        <p:spPr>
          <a:xfrm>
            <a:off x="358775" y="1196975"/>
            <a:ext cx="8785225" cy="4525963"/>
          </a:xfrm>
        </p:spPr>
        <p:txBody>
          <a:bodyPr/>
          <a:lstStyle/>
          <a:p>
            <a:pPr eaLnBrk="1" hangingPunct="1"/>
            <a:r>
              <a:rPr lang="zh-CN" altLang="en-US" dirty="0">
                <a:ea typeface="宋体" panose="02010600030101010101" pitchFamily="2" charset="-122"/>
              </a:rPr>
              <a:t>法向由局部定向确定</a:t>
            </a:r>
          </a:p>
          <a:p>
            <a:pPr lvl="1" eaLnBrk="1" hangingPunct="1"/>
            <a:r>
              <a:rPr lang="en-US" altLang="zh-CN" dirty="0">
                <a:ea typeface="宋体" panose="02010600030101010101" pitchFamily="2" charset="-122"/>
              </a:rPr>
              <a:t> </a:t>
            </a:r>
            <a:r>
              <a:rPr lang="zh-CN" altLang="en-US" dirty="0">
                <a:ea typeface="宋体" panose="02010600030101010101" pitchFamily="2" charset="-122"/>
              </a:rPr>
              <a:t>单位化 </a:t>
            </a:r>
            <a:r>
              <a:rPr lang="en-US" altLang="zh-CN" dirty="0">
                <a:ea typeface="宋体" panose="02010600030101010101" pitchFamily="2" charset="-122"/>
              </a:rPr>
              <a:t>|n| = 1</a:t>
            </a:r>
          </a:p>
          <a:p>
            <a:pPr eaLnBrk="1" hangingPunct="1"/>
            <a:r>
              <a:rPr lang="zh-CN" altLang="en-US" dirty="0">
                <a:ea typeface="宋体" panose="02010600030101010101" pitchFamily="2" charset="-122"/>
              </a:rPr>
              <a:t>入射角 </a:t>
            </a:r>
            <a:r>
              <a:rPr lang="en-US" altLang="zh-CN" dirty="0">
                <a:ea typeface="宋体" panose="02010600030101010101" pitchFamily="2" charset="-122"/>
              </a:rPr>
              <a:t>= </a:t>
            </a:r>
            <a:r>
              <a:rPr lang="zh-CN" altLang="en-US" dirty="0">
                <a:ea typeface="宋体" panose="02010600030101010101" pitchFamily="2" charset="-122"/>
              </a:rPr>
              <a:t>反射角</a:t>
            </a:r>
          </a:p>
          <a:p>
            <a:pPr lvl="1" eaLnBrk="1" hangingPunct="1"/>
            <a:r>
              <a:rPr lang="en-US" altLang="zh-CN" dirty="0">
                <a:ea typeface="宋体" panose="02010600030101010101" pitchFamily="2" charset="-122"/>
              </a:rPr>
              <a:t> </a:t>
            </a:r>
            <a:r>
              <a:rPr lang="el-GR" altLang="zh-CN" dirty="0">
                <a:ea typeface="宋体" panose="02010600030101010101" pitchFamily="2" charset="-122"/>
              </a:rPr>
              <a:t>θ</a:t>
            </a:r>
            <a:r>
              <a:rPr lang="en-US" altLang="zh-CN" dirty="0" err="1">
                <a:ea typeface="宋体" panose="02010600030101010101" pitchFamily="2" charset="-122"/>
              </a:rPr>
              <a:t>i</a:t>
            </a:r>
            <a:r>
              <a:rPr lang="en-US" altLang="zh-CN" dirty="0">
                <a:ea typeface="宋体" panose="02010600030101010101" pitchFamily="2" charset="-122"/>
              </a:rPr>
              <a:t>= </a:t>
            </a:r>
            <a:r>
              <a:rPr lang="el-GR" altLang="zh-CN" dirty="0">
                <a:ea typeface="宋体" panose="02010600030101010101" pitchFamily="2" charset="-122"/>
              </a:rPr>
              <a:t>θ</a:t>
            </a:r>
            <a:r>
              <a:rPr lang="en-US" altLang="zh-CN" dirty="0">
                <a:ea typeface="宋体" panose="02010600030101010101" pitchFamily="2" charset="-122"/>
              </a:rPr>
              <a:t>r</a:t>
            </a:r>
          </a:p>
          <a:p>
            <a:pPr eaLnBrk="1" hangingPunct="1"/>
            <a:r>
              <a:rPr lang="zh-CN" altLang="en-US" dirty="0">
                <a:ea typeface="宋体" panose="02010600030101010101" pitchFamily="2" charset="-122"/>
              </a:rPr>
              <a:t>三个向量</a:t>
            </a:r>
            <a:r>
              <a:rPr lang="en-US" altLang="zh-CN" dirty="0">
                <a:ea typeface="宋体" panose="02010600030101010101" pitchFamily="2" charset="-122"/>
              </a:rPr>
              <a:t>I, n, r</a:t>
            </a:r>
            <a:r>
              <a:rPr lang="zh-CN" altLang="en-US" dirty="0">
                <a:ea typeface="宋体" panose="02010600030101010101" pitchFamily="2" charset="-122"/>
              </a:rPr>
              <a:t>必须共面</a:t>
            </a:r>
          </a:p>
          <a:p>
            <a:pPr lvl="1" eaLnBrk="1" hangingPunct="1"/>
            <a:r>
              <a:rPr lang="en-US" altLang="zh-CN" dirty="0">
                <a:ea typeface="宋体" panose="02010600030101010101" pitchFamily="2" charset="-122"/>
              </a:rPr>
              <a:t> </a:t>
            </a:r>
            <a:r>
              <a:rPr lang="zh-CN" altLang="en-US" dirty="0">
                <a:ea typeface="宋体" panose="02010600030101010101" pitchFamily="2" charset="-122"/>
              </a:rPr>
              <a:t>均为单位向量</a:t>
            </a:r>
            <a:endParaRPr lang="en-US" altLang="zh-CN" dirty="0">
              <a:ea typeface="宋体" panose="02010600030101010101" pitchFamily="2" charset="-122"/>
            </a:endParaRPr>
          </a:p>
        </p:txBody>
      </p:sp>
      <p:sp>
        <p:nvSpPr>
          <p:cNvPr id="40964" name="日期占位符 1">
            <a:extLst>
              <a:ext uri="{FF2B5EF4-FFF2-40B4-BE49-F238E27FC236}">
                <a16:creationId xmlns:a16="http://schemas.microsoft.com/office/drawing/2014/main" id="{69356453-C17B-46BF-B85E-301A3E60F6F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495B585A-9EF6-476F-9714-E4AC330DCA7F}"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dirty="0">
              <a:latin typeface="Arial" panose="020B0604020202020204" pitchFamily="34" charset="0"/>
              <a:ea typeface="宋体" panose="02010600030101010101" pitchFamily="2" charset="-122"/>
            </a:endParaRPr>
          </a:p>
        </p:txBody>
      </p:sp>
      <p:pic>
        <p:nvPicPr>
          <p:cNvPr id="40965" name="Picture 27">
            <a:extLst>
              <a:ext uri="{FF2B5EF4-FFF2-40B4-BE49-F238E27FC236}">
                <a16:creationId xmlns:a16="http://schemas.microsoft.com/office/drawing/2014/main" id="{2CC0361A-8901-4B52-93D2-473F6C16A8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0500" y="2924175"/>
            <a:ext cx="38417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a:extLst>
              <a:ext uri="{FF2B5EF4-FFF2-40B4-BE49-F238E27FC236}">
                <a16:creationId xmlns:a16="http://schemas.microsoft.com/office/drawing/2014/main" id="{2809351F-4F09-489D-8736-C8F219A3F27C}"/>
              </a:ext>
            </a:extLst>
          </p:cNvPr>
          <p:cNvSpPr>
            <a:spLocks noGrp="1" noChangeArrowheads="1"/>
          </p:cNvSpPr>
          <p:nvPr>
            <p:ph type="body" idx="1"/>
          </p:nvPr>
        </p:nvSpPr>
        <p:spPr/>
        <p:txBody>
          <a:bodyPr/>
          <a:lstStyle/>
          <a:p>
            <a:pPr eaLnBrk="1" hangingPunct="1"/>
            <a:r>
              <a:rPr kumimoji="1" lang="zh-CN" altLang="en-US" dirty="0">
                <a:latin typeface="宋体" panose="02010600030101010101" pitchFamily="2" charset="-122"/>
                <a:ea typeface="宋体" panose="02010600030101010101" pitchFamily="2" charset="-122"/>
              </a:rPr>
              <a:t>反射光</a:t>
            </a:r>
            <a:r>
              <a:rPr kumimoji="1" lang="en-US" altLang="zh-CN" dirty="0">
                <a:latin typeface="宋体" panose="02010600030101010101" pitchFamily="2" charset="-122"/>
                <a:ea typeface="宋体" panose="02010600030101010101" pitchFamily="2" charset="-122"/>
              </a:rPr>
              <a:t>I=</a:t>
            </a:r>
            <a:r>
              <a:rPr kumimoji="1" lang="zh-CN" altLang="en-US" dirty="0">
                <a:latin typeface="宋体" panose="02010600030101010101" pitchFamily="2" charset="-122"/>
                <a:ea typeface="宋体" panose="02010600030101010101" pitchFamily="2" charset="-122"/>
              </a:rPr>
              <a:t>环境光</a:t>
            </a:r>
            <a:r>
              <a:rPr kumimoji="1" lang="en-US" altLang="zh-CN" dirty="0">
                <a:latin typeface="宋体" panose="02010600030101010101" pitchFamily="2" charset="-122"/>
                <a:ea typeface="宋体" panose="02010600030101010101" pitchFamily="2" charset="-122"/>
              </a:rPr>
              <a:t>+(</a:t>
            </a:r>
            <a:r>
              <a:rPr kumimoji="1" lang="zh-CN" altLang="en-US" dirty="0">
                <a:latin typeface="宋体" panose="02010600030101010101" pitchFamily="2" charset="-122"/>
                <a:ea typeface="宋体" panose="02010600030101010101" pitchFamily="2" charset="-122"/>
              </a:rPr>
              <a:t>漫反射</a:t>
            </a:r>
            <a:r>
              <a:rPr kumimoji="1" lang="en-US" altLang="zh-CN" dirty="0">
                <a:latin typeface="宋体" panose="02010600030101010101" pitchFamily="2" charset="-122"/>
                <a:ea typeface="宋体" panose="02010600030101010101" pitchFamily="2" charset="-122"/>
              </a:rPr>
              <a:t>+</a:t>
            </a:r>
            <a:r>
              <a:rPr kumimoji="1" lang="zh-CN" altLang="en-US" dirty="0">
                <a:latin typeface="宋体" panose="02010600030101010101" pitchFamily="2" charset="-122"/>
                <a:ea typeface="宋体" panose="02010600030101010101" pitchFamily="2" charset="-122"/>
              </a:rPr>
              <a:t>镜面反射</a:t>
            </a:r>
            <a:r>
              <a:rPr kumimoji="1" lang="en-US" altLang="zh-CN" dirty="0">
                <a:latin typeface="宋体" panose="02010600030101010101" pitchFamily="2" charset="-122"/>
                <a:ea typeface="宋体" panose="02010600030101010101" pitchFamily="2" charset="-122"/>
              </a:rPr>
              <a:t>)</a:t>
            </a:r>
            <a:endParaRPr kumimoji="1" lang="zh-CN" altLang="en-US" dirty="0">
              <a:latin typeface="宋体" panose="02010600030101010101" pitchFamily="2" charset="-122"/>
              <a:ea typeface="宋体" panose="02010600030101010101" pitchFamily="2" charset="-122"/>
            </a:endParaRPr>
          </a:p>
          <a:p>
            <a:pPr eaLnBrk="1" hangingPunct="1"/>
            <a:endParaRPr lang="en-US" altLang="zh-CN" dirty="0">
              <a:ea typeface="宋体" panose="02010600030101010101" pitchFamily="2" charset="-122"/>
            </a:endParaRPr>
          </a:p>
        </p:txBody>
      </p:sp>
      <p:sp>
        <p:nvSpPr>
          <p:cNvPr id="38915" name="Rectangle 3">
            <a:extLst>
              <a:ext uri="{FF2B5EF4-FFF2-40B4-BE49-F238E27FC236}">
                <a16:creationId xmlns:a16="http://schemas.microsoft.com/office/drawing/2014/main" id="{C64AC6F6-6E89-4AEC-90F7-F1E19311458A}"/>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简单光照模型</a:t>
            </a:r>
            <a:endParaRPr lang="en-US" altLang="zh-CN" dirty="0">
              <a:ea typeface="宋体" panose="02010600030101010101" pitchFamily="2" charset="-122"/>
            </a:endParaRPr>
          </a:p>
        </p:txBody>
      </p:sp>
      <p:graphicFrame>
        <p:nvGraphicFramePr>
          <p:cNvPr id="38916" name="Object 23">
            <a:extLst>
              <a:ext uri="{FF2B5EF4-FFF2-40B4-BE49-F238E27FC236}">
                <a16:creationId xmlns:a16="http://schemas.microsoft.com/office/drawing/2014/main" id="{66321A10-44D7-4A59-92A8-84DC66CDD9E7}"/>
              </a:ext>
            </a:extLst>
          </p:cNvPr>
          <p:cNvGraphicFramePr>
            <a:graphicFrameLocks noChangeAspect="1"/>
          </p:cNvGraphicFramePr>
          <p:nvPr/>
        </p:nvGraphicFramePr>
        <p:xfrm>
          <a:off x="428625" y="2000250"/>
          <a:ext cx="6099175" cy="712788"/>
        </p:xfrm>
        <a:graphic>
          <a:graphicData uri="http://schemas.openxmlformats.org/presentationml/2006/ole">
            <mc:AlternateContent xmlns:mc="http://schemas.openxmlformats.org/markup-compatibility/2006">
              <mc:Choice xmlns:v="urn:schemas-microsoft-com:vml" Requires="v">
                <p:oleObj spid="_x0000_s39089" r:id="rId4" imgW="2197100" imgH="254000" progId="">
                  <p:embed/>
                </p:oleObj>
              </mc:Choice>
              <mc:Fallback>
                <p:oleObj r:id="rId4" imgW="2197100" imgH="254000" progId="">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2000250"/>
                        <a:ext cx="6099175" cy="71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17" name="矩形 24">
            <a:extLst>
              <a:ext uri="{FF2B5EF4-FFF2-40B4-BE49-F238E27FC236}">
                <a16:creationId xmlns:a16="http://schemas.microsoft.com/office/drawing/2014/main" id="{EA9555EC-B188-485A-9004-C802B5F989BA}"/>
              </a:ext>
            </a:extLst>
          </p:cNvPr>
          <p:cNvSpPr>
            <a:spLocks noChangeArrowheads="1"/>
          </p:cNvSpPr>
          <p:nvPr/>
        </p:nvSpPr>
        <p:spPr bwMode="auto">
          <a:xfrm>
            <a:off x="357188" y="2714625"/>
            <a:ext cx="47148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50000"/>
              </a:spcBef>
            </a:pPr>
            <a:r>
              <a:rPr kumimoji="1" lang="en-US" altLang="zh-CN" sz="2800" i="1" dirty="0" err="1">
                <a:latin typeface="宋体" panose="02010600030101010101" pitchFamily="2" charset="-122"/>
                <a:ea typeface="宋体" panose="02010600030101010101" pitchFamily="2" charset="-122"/>
              </a:rPr>
              <a:t>k</a:t>
            </a:r>
            <a:r>
              <a:rPr kumimoji="1" lang="en-US" altLang="zh-CN" sz="2800" i="1" baseline="-30000" dirty="0" err="1">
                <a:latin typeface="宋体" panose="02010600030101010101" pitchFamily="2" charset="-122"/>
                <a:ea typeface="宋体" panose="02010600030101010101" pitchFamily="2" charset="-122"/>
              </a:rPr>
              <a:t>a</a:t>
            </a:r>
            <a:r>
              <a:rPr kumimoji="1" lang="en-US" altLang="zh-CN" sz="2800" i="1" dirty="0">
                <a:latin typeface="宋体" panose="02010600030101010101" pitchFamily="2" charset="-122"/>
                <a:ea typeface="宋体" panose="02010600030101010101" pitchFamily="2" charset="-122"/>
              </a:rPr>
              <a:t> </a:t>
            </a:r>
            <a:r>
              <a:rPr kumimoji="1" lang="zh-CN" altLang="en-US" sz="2800" dirty="0">
                <a:latin typeface="宋体" panose="02010600030101010101" pitchFamily="2" charset="-122"/>
                <a:ea typeface="宋体" panose="02010600030101010101" pitchFamily="2" charset="-122"/>
              </a:rPr>
              <a:t>环境反射系数</a:t>
            </a:r>
          </a:p>
          <a:p>
            <a:pPr eaLnBrk="1" hangingPunct="1">
              <a:spcBef>
                <a:spcPct val="50000"/>
              </a:spcBef>
            </a:pPr>
            <a:r>
              <a:rPr kumimoji="1" lang="en-US" altLang="zh-CN" sz="2800" i="1" dirty="0" err="1">
                <a:latin typeface="宋体" panose="02010600030101010101" pitchFamily="2" charset="-122"/>
                <a:ea typeface="宋体" panose="02010600030101010101" pitchFamily="2" charset="-122"/>
              </a:rPr>
              <a:t>k</a:t>
            </a:r>
            <a:r>
              <a:rPr kumimoji="1" lang="en-US" altLang="zh-CN" sz="2800" i="1" baseline="-30000" dirty="0" err="1">
                <a:latin typeface="宋体" panose="02010600030101010101" pitchFamily="2" charset="-122"/>
                <a:ea typeface="宋体" panose="02010600030101010101" pitchFamily="2" charset="-122"/>
              </a:rPr>
              <a:t>d</a:t>
            </a:r>
            <a:r>
              <a:rPr kumimoji="1" lang="zh-CN" altLang="en-US" sz="2800" dirty="0">
                <a:latin typeface="宋体" panose="02010600030101010101" pitchFamily="2" charset="-122"/>
                <a:ea typeface="宋体" panose="02010600030101010101" pitchFamily="2" charset="-122"/>
              </a:rPr>
              <a:t>漫反射系数</a:t>
            </a:r>
          </a:p>
          <a:p>
            <a:pPr eaLnBrk="1" hangingPunct="1">
              <a:spcBef>
                <a:spcPct val="50000"/>
              </a:spcBef>
            </a:pPr>
            <a:r>
              <a:rPr kumimoji="1" lang="en-US" altLang="zh-CN" sz="2800" i="1" dirty="0" err="1">
                <a:latin typeface="宋体" panose="02010600030101010101" pitchFamily="2" charset="-122"/>
                <a:ea typeface="宋体" panose="02010600030101010101" pitchFamily="2" charset="-122"/>
              </a:rPr>
              <a:t>k</a:t>
            </a:r>
            <a:r>
              <a:rPr kumimoji="1" lang="en-US" altLang="zh-CN" sz="2800" i="1" baseline="-30000" dirty="0" err="1">
                <a:latin typeface="宋体" panose="02010600030101010101" pitchFamily="2" charset="-122"/>
                <a:ea typeface="宋体" panose="02010600030101010101" pitchFamily="2" charset="-122"/>
              </a:rPr>
              <a:t>s</a:t>
            </a:r>
            <a:r>
              <a:rPr kumimoji="1" lang="zh-CN" altLang="en-US" sz="2800" dirty="0">
                <a:latin typeface="宋体" panose="02010600030101010101" pitchFamily="2" charset="-122"/>
                <a:ea typeface="宋体" panose="02010600030101010101" pitchFamily="2" charset="-122"/>
              </a:rPr>
              <a:t>镜面反射系数</a:t>
            </a:r>
          </a:p>
        </p:txBody>
      </p:sp>
      <p:sp>
        <p:nvSpPr>
          <p:cNvPr id="38918" name="日期占位符 1">
            <a:extLst>
              <a:ext uri="{FF2B5EF4-FFF2-40B4-BE49-F238E27FC236}">
                <a16:creationId xmlns:a16="http://schemas.microsoft.com/office/drawing/2014/main" id="{6D3D9F41-A7F8-4B0E-92B3-781DB3F68CD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999DF76-6D7F-4A06-B598-2AA364FE08E0}"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grpSp>
        <p:nvGrpSpPr>
          <p:cNvPr id="38919" name="组合 2">
            <a:extLst>
              <a:ext uri="{FF2B5EF4-FFF2-40B4-BE49-F238E27FC236}">
                <a16:creationId xmlns:a16="http://schemas.microsoft.com/office/drawing/2014/main" id="{7FD66196-3B60-4BC4-805A-EF2FCFDFFBF7}"/>
              </a:ext>
            </a:extLst>
          </p:cNvPr>
          <p:cNvGrpSpPr>
            <a:grpSpLocks/>
          </p:cNvGrpSpPr>
          <p:nvPr/>
        </p:nvGrpSpPr>
        <p:grpSpPr bwMode="auto">
          <a:xfrm>
            <a:off x="4564063" y="3849688"/>
            <a:ext cx="4565650" cy="3814762"/>
            <a:chOff x="4563458" y="3850377"/>
            <a:chExt cx="4565821" cy="3813821"/>
          </a:xfrm>
        </p:grpSpPr>
        <p:grpSp>
          <p:nvGrpSpPr>
            <p:cNvPr id="38920" name="组合 27">
              <a:extLst>
                <a:ext uri="{FF2B5EF4-FFF2-40B4-BE49-F238E27FC236}">
                  <a16:creationId xmlns:a16="http://schemas.microsoft.com/office/drawing/2014/main" id="{1F7202F0-E25A-4E20-8362-631608DDE57C}"/>
                </a:ext>
              </a:extLst>
            </p:cNvPr>
            <p:cNvGrpSpPr>
              <a:grpSpLocks/>
            </p:cNvGrpSpPr>
            <p:nvPr/>
          </p:nvGrpSpPr>
          <p:grpSpPr bwMode="auto">
            <a:xfrm>
              <a:off x="4563458" y="3850377"/>
              <a:ext cx="4565821" cy="3813821"/>
              <a:chOff x="231530" y="2902509"/>
              <a:chExt cx="4565821" cy="3813821"/>
            </a:xfrm>
          </p:grpSpPr>
          <p:graphicFrame>
            <p:nvGraphicFramePr>
              <p:cNvPr id="38922" name="Object 12">
                <a:extLst>
                  <a:ext uri="{FF2B5EF4-FFF2-40B4-BE49-F238E27FC236}">
                    <a16:creationId xmlns:a16="http://schemas.microsoft.com/office/drawing/2014/main" id="{B74D0A8A-18F6-4B2B-A492-7F04F96A86E9}"/>
                  </a:ext>
                </a:extLst>
              </p:cNvPr>
              <p:cNvGraphicFramePr>
                <a:graphicFrameLocks noChangeAspect="1"/>
              </p:cNvGraphicFramePr>
              <p:nvPr/>
            </p:nvGraphicFramePr>
            <p:xfrm>
              <a:off x="231530" y="2902509"/>
              <a:ext cx="576064" cy="899762"/>
            </p:xfrm>
            <a:graphic>
              <a:graphicData uri="http://schemas.openxmlformats.org/presentationml/2006/ole">
                <mc:AlternateContent xmlns:mc="http://schemas.openxmlformats.org/markup-compatibility/2006">
                  <mc:Choice xmlns:v="urn:schemas-microsoft-com:vml" Requires="v">
                    <p:oleObj spid="_x0000_s39090" name="Clip" r:id="rId6" imgW="2478088" imgH="4460875" progId="">
                      <p:embed/>
                    </p:oleObj>
                  </mc:Choice>
                  <mc:Fallback>
                    <p:oleObj name="Clip" r:id="rId6" imgW="2478088" imgH="4460875" progId="">
                      <p:embed/>
                      <p:pic>
                        <p:nvPicPr>
                          <p:cNvPr id="0"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530" y="2902509"/>
                            <a:ext cx="576064" cy="899762"/>
                          </a:xfrm>
                          <a:prstGeom prst="rect">
                            <a:avLst/>
                          </a:prstGeom>
                          <a:solidFill>
                            <a:srgbClr val="00B050"/>
                          </a:solidFill>
                        </p:spPr>
                      </p:pic>
                    </p:oleObj>
                  </mc:Fallback>
                </mc:AlternateContent>
              </a:graphicData>
            </a:graphic>
          </p:graphicFrame>
          <p:grpSp>
            <p:nvGrpSpPr>
              <p:cNvPr id="38923" name="组合 29">
                <a:extLst>
                  <a:ext uri="{FF2B5EF4-FFF2-40B4-BE49-F238E27FC236}">
                    <a16:creationId xmlns:a16="http://schemas.microsoft.com/office/drawing/2014/main" id="{D239CE36-FF77-4328-AD97-6FCC55E8A62F}"/>
                  </a:ext>
                </a:extLst>
              </p:cNvPr>
              <p:cNvGrpSpPr>
                <a:grpSpLocks/>
              </p:cNvGrpSpPr>
              <p:nvPr/>
            </p:nvGrpSpPr>
            <p:grpSpPr bwMode="auto">
              <a:xfrm>
                <a:off x="755576" y="2913180"/>
                <a:ext cx="4041775" cy="3000375"/>
                <a:chOff x="4929188" y="3857625"/>
                <a:chExt cx="4041775" cy="3000375"/>
              </a:xfrm>
            </p:grpSpPr>
            <p:pic>
              <p:nvPicPr>
                <p:cNvPr id="38925" name="Picture 67">
                  <a:extLst>
                    <a:ext uri="{FF2B5EF4-FFF2-40B4-BE49-F238E27FC236}">
                      <a16:creationId xmlns:a16="http://schemas.microsoft.com/office/drawing/2014/main" id="{EE407C06-B629-4456-8360-273D7492524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29188" y="3857625"/>
                  <a:ext cx="36385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6" name="Picture 4">
                  <a:extLst>
                    <a:ext uri="{FF2B5EF4-FFF2-40B4-BE49-F238E27FC236}">
                      <a16:creationId xmlns:a16="http://schemas.microsoft.com/office/drawing/2014/main" id="{BFDE6701-7DF1-4320-9C55-F47042FCB24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59034">
                  <a:off x="8394700" y="5059363"/>
                  <a:ext cx="576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24" name="AutoShape 2">
                <a:extLst>
                  <a:ext uri="{FF2B5EF4-FFF2-40B4-BE49-F238E27FC236}">
                    <a16:creationId xmlns:a16="http://schemas.microsoft.com/office/drawing/2014/main" id="{0A20D5CF-2325-4175-899B-C3575A3658A9}"/>
                  </a:ext>
                </a:extLst>
              </p:cNvPr>
              <p:cNvSpPr>
                <a:spLocks noChangeArrowheads="1"/>
              </p:cNvSpPr>
              <p:nvPr/>
            </p:nvSpPr>
            <p:spPr bwMode="auto">
              <a:xfrm>
                <a:off x="1187624" y="4081313"/>
                <a:ext cx="2389094" cy="263501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568" y="10800"/>
                    </a:moveTo>
                    <a:cubicBezTo>
                      <a:pt x="10568" y="10671"/>
                      <a:pt x="10671" y="10568"/>
                      <a:pt x="10800" y="10568"/>
                    </a:cubicBezTo>
                    <a:cubicBezTo>
                      <a:pt x="10928" y="10567"/>
                      <a:pt x="11031" y="10671"/>
                      <a:pt x="11032" y="10799"/>
                    </a:cubicBezTo>
                    <a:lnTo>
                      <a:pt x="21600" y="10800"/>
                    </a:lnTo>
                    <a:cubicBezTo>
                      <a:pt x="21600" y="4835"/>
                      <a:pt x="16764" y="0"/>
                      <a:pt x="10800" y="0"/>
                    </a:cubicBezTo>
                    <a:cubicBezTo>
                      <a:pt x="4835" y="0"/>
                      <a:pt x="0" y="4835"/>
                      <a:pt x="0" y="10800"/>
                    </a:cubicBezTo>
                    <a:lnTo>
                      <a:pt x="10568" y="10800"/>
                    </a:lnTo>
                    <a:close/>
                  </a:path>
                </a:pathLst>
              </a:custGeom>
              <a:solidFill>
                <a:srgbClr val="B2B2B2">
                  <a:alpha val="47058"/>
                </a:srgbClr>
              </a:solidFill>
              <a:ln w="9525">
                <a:solidFill>
                  <a:srgbClr val="B2B2B2"/>
                </a:solidFill>
                <a:miter lim="800000"/>
                <a:headEnd/>
                <a:tailEnd/>
              </a:ln>
            </p:spPr>
            <p:txBody>
              <a:bodyPr anchor="ctr">
                <a:spAutoFit/>
              </a:bodyPr>
              <a:lstStyle/>
              <a:p>
                <a:endParaRPr lang="zh-CN" altLang="en-US"/>
              </a:p>
            </p:txBody>
          </p:sp>
        </p:grpSp>
        <p:sp>
          <p:nvSpPr>
            <p:cNvPr id="38921" name="Oval 13">
              <a:extLst>
                <a:ext uri="{FF2B5EF4-FFF2-40B4-BE49-F238E27FC236}">
                  <a16:creationId xmlns:a16="http://schemas.microsoft.com/office/drawing/2014/main" id="{29FE43AD-EE88-485A-BD0A-B0DCFB52C23B}"/>
                </a:ext>
              </a:extLst>
            </p:cNvPr>
            <p:cNvSpPr>
              <a:spLocks noChangeArrowheads="1"/>
            </p:cNvSpPr>
            <p:nvPr/>
          </p:nvSpPr>
          <p:spPr bwMode="auto">
            <a:xfrm rot="7809006">
              <a:off x="6476566" y="5584974"/>
              <a:ext cx="1570696" cy="403923"/>
            </a:xfrm>
            <a:prstGeom prst="ellipse">
              <a:avLst/>
            </a:prstGeom>
            <a:solidFill>
              <a:srgbClr val="B2B2B2">
                <a:alpha val="49019"/>
              </a:srgbClr>
            </a:solidFill>
            <a:ln w="9525">
              <a:solidFill>
                <a:srgbClr val="B2B2B2"/>
              </a:solidFill>
              <a:round/>
              <a:headEnd/>
              <a:tailEnd/>
            </a:ln>
          </p:spPr>
          <p:txBody>
            <a:bodyPr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8917">
                                            <p:txEl>
                                              <p:pRg st="0" end="0"/>
                                            </p:txEl>
                                          </p:spTgt>
                                        </p:tgtEl>
                                        <p:attrNameLst>
                                          <p:attrName>style.color</p:attrName>
                                        </p:attrNameLst>
                                      </p:cBhvr>
                                      <p:to>
                                        <a:schemeClr val="accent2"/>
                                      </p:to>
                                    </p:animClr>
                                    <p:animClr clrSpc="rgb" dir="cw">
                                      <p:cBhvr>
                                        <p:cTn id="7" dur="500" fill="hold"/>
                                        <p:tgtEl>
                                          <p:spTgt spid="38917">
                                            <p:txEl>
                                              <p:pRg st="0" end="0"/>
                                            </p:txEl>
                                          </p:spTgt>
                                        </p:tgtEl>
                                        <p:attrNameLst>
                                          <p:attrName>fillcolor</p:attrName>
                                        </p:attrNameLst>
                                      </p:cBhvr>
                                      <p:to>
                                        <a:schemeClr val="accent2"/>
                                      </p:to>
                                    </p:animClr>
                                    <p:set>
                                      <p:cBhvr>
                                        <p:cTn id="8" dur="500" fill="hold"/>
                                        <p:tgtEl>
                                          <p:spTgt spid="38917">
                                            <p:txEl>
                                              <p:pRg st="0" end="0"/>
                                            </p:txEl>
                                          </p:spTgt>
                                        </p:tgtEl>
                                        <p:attrNameLst>
                                          <p:attrName>fill.type</p:attrName>
                                        </p:attrNameLst>
                                      </p:cBhvr>
                                      <p:to>
                                        <p:strVal val="solid"/>
                                      </p:to>
                                    </p:set>
                                    <p:set>
                                      <p:cBhvr>
                                        <p:cTn id="9" dur="500" fill="hold"/>
                                        <p:tgtEl>
                                          <p:spTgt spid="38917">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8917">
                                            <p:txEl>
                                              <p:pRg st="1" end="1"/>
                                            </p:txEl>
                                          </p:spTgt>
                                        </p:tgtEl>
                                        <p:attrNameLst>
                                          <p:attrName>style.color</p:attrName>
                                        </p:attrNameLst>
                                      </p:cBhvr>
                                      <p:to>
                                        <a:schemeClr val="accent2"/>
                                      </p:to>
                                    </p:animClr>
                                    <p:animClr clrSpc="rgb" dir="cw">
                                      <p:cBhvr>
                                        <p:cTn id="14" dur="500" fill="hold"/>
                                        <p:tgtEl>
                                          <p:spTgt spid="38917">
                                            <p:txEl>
                                              <p:pRg st="1" end="1"/>
                                            </p:txEl>
                                          </p:spTgt>
                                        </p:tgtEl>
                                        <p:attrNameLst>
                                          <p:attrName>fillcolor</p:attrName>
                                        </p:attrNameLst>
                                      </p:cBhvr>
                                      <p:to>
                                        <a:schemeClr val="accent2"/>
                                      </p:to>
                                    </p:animClr>
                                    <p:set>
                                      <p:cBhvr>
                                        <p:cTn id="15" dur="500" fill="hold"/>
                                        <p:tgtEl>
                                          <p:spTgt spid="38917">
                                            <p:txEl>
                                              <p:pRg st="1" end="1"/>
                                            </p:txEl>
                                          </p:spTgt>
                                        </p:tgtEl>
                                        <p:attrNameLst>
                                          <p:attrName>fill.type</p:attrName>
                                        </p:attrNameLst>
                                      </p:cBhvr>
                                      <p:to>
                                        <p:strVal val="solid"/>
                                      </p:to>
                                    </p:set>
                                    <p:set>
                                      <p:cBhvr>
                                        <p:cTn id="16" dur="500" fill="hold"/>
                                        <p:tgtEl>
                                          <p:spTgt spid="38917">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8917">
                                            <p:txEl>
                                              <p:pRg st="2" end="2"/>
                                            </p:txEl>
                                          </p:spTgt>
                                        </p:tgtEl>
                                        <p:attrNameLst>
                                          <p:attrName>style.color</p:attrName>
                                        </p:attrNameLst>
                                      </p:cBhvr>
                                      <p:to>
                                        <a:schemeClr val="accent2"/>
                                      </p:to>
                                    </p:animClr>
                                    <p:animClr clrSpc="rgb" dir="cw">
                                      <p:cBhvr>
                                        <p:cTn id="21" dur="500" fill="hold"/>
                                        <p:tgtEl>
                                          <p:spTgt spid="38917">
                                            <p:txEl>
                                              <p:pRg st="2" end="2"/>
                                            </p:txEl>
                                          </p:spTgt>
                                        </p:tgtEl>
                                        <p:attrNameLst>
                                          <p:attrName>fillcolor</p:attrName>
                                        </p:attrNameLst>
                                      </p:cBhvr>
                                      <p:to>
                                        <a:schemeClr val="accent2"/>
                                      </p:to>
                                    </p:animClr>
                                    <p:set>
                                      <p:cBhvr>
                                        <p:cTn id="22" dur="500" fill="hold"/>
                                        <p:tgtEl>
                                          <p:spTgt spid="38917">
                                            <p:txEl>
                                              <p:pRg st="2" end="2"/>
                                            </p:txEl>
                                          </p:spTgt>
                                        </p:tgtEl>
                                        <p:attrNameLst>
                                          <p:attrName>fill.type</p:attrName>
                                        </p:attrNameLst>
                                      </p:cBhvr>
                                      <p:to>
                                        <p:strVal val="solid"/>
                                      </p:to>
                                    </p:set>
                                    <p:set>
                                      <p:cBhvr>
                                        <p:cTn id="23" dur="500" fill="hold"/>
                                        <p:tgtEl>
                                          <p:spTgt spid="38917">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5">
            <a:extLst>
              <a:ext uri="{FF2B5EF4-FFF2-40B4-BE49-F238E27FC236}">
                <a16:creationId xmlns:a16="http://schemas.microsoft.com/office/drawing/2014/main" id="{FA192B6C-B99D-4541-8B51-260AF224C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3500" y="571500"/>
            <a:ext cx="3609975"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标题 3">
            <a:extLst>
              <a:ext uri="{FF2B5EF4-FFF2-40B4-BE49-F238E27FC236}">
                <a16:creationId xmlns:a16="http://schemas.microsoft.com/office/drawing/2014/main" id="{DD9CFBBE-7FC8-4EB0-930B-707111F2F030}"/>
              </a:ext>
            </a:extLst>
          </p:cNvPr>
          <p:cNvSpPr>
            <a:spLocks noGrp="1" noChangeArrowheads="1"/>
          </p:cNvSpPr>
          <p:nvPr>
            <p:ph type="title"/>
          </p:nvPr>
        </p:nvSpPr>
        <p:spPr/>
        <p:txBody>
          <a:bodyPr/>
          <a:lstStyle/>
          <a:p>
            <a:r>
              <a:rPr lang="zh-CN" altLang="en-US">
                <a:solidFill>
                  <a:srgbClr val="333399"/>
                </a:solidFill>
              </a:rPr>
              <a:t>图形真实感</a:t>
            </a:r>
            <a:endParaRPr lang="zh-CN" altLang="en-US"/>
          </a:p>
        </p:txBody>
      </p:sp>
      <p:pic>
        <p:nvPicPr>
          <p:cNvPr id="22532" name="Picture 4">
            <a:extLst>
              <a:ext uri="{FF2B5EF4-FFF2-40B4-BE49-F238E27FC236}">
                <a16:creationId xmlns:a16="http://schemas.microsoft.com/office/drawing/2014/main" id="{493F7A7B-93A1-40DB-AC87-83C8082F0B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25" y="1071563"/>
            <a:ext cx="379095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a:extLst>
              <a:ext uri="{FF2B5EF4-FFF2-40B4-BE49-F238E27FC236}">
                <a16:creationId xmlns:a16="http://schemas.microsoft.com/office/drawing/2014/main" id="{57CC5C99-4D45-4409-9C0E-8A50A2B124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4438" y="3929063"/>
            <a:ext cx="22098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8">
            <a:extLst>
              <a:ext uri="{FF2B5EF4-FFF2-40B4-BE49-F238E27FC236}">
                <a16:creationId xmlns:a16="http://schemas.microsoft.com/office/drawing/2014/main" id="{66411C94-AD63-46D9-8FE5-1B5064756E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1563" y="6067425"/>
            <a:ext cx="22955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10">
            <a:extLst>
              <a:ext uri="{FF2B5EF4-FFF2-40B4-BE49-F238E27FC236}">
                <a16:creationId xmlns:a16="http://schemas.microsoft.com/office/drawing/2014/main" id="{AE64A053-ED36-4668-B755-18ADC02EFA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86375" y="3905250"/>
            <a:ext cx="33813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日期占位符 1">
            <a:extLst>
              <a:ext uri="{FF2B5EF4-FFF2-40B4-BE49-F238E27FC236}">
                <a16:creationId xmlns:a16="http://schemas.microsoft.com/office/drawing/2014/main" id="{EACA52C7-5860-40AB-B1BB-FB8CF8076A3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C9A276D-2F5E-4169-97F8-777A0E7855F6}"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
        <p:nvSpPr>
          <p:cNvPr id="9" name="AutoShape 4">
            <a:extLst>
              <a:ext uri="{FF2B5EF4-FFF2-40B4-BE49-F238E27FC236}">
                <a16:creationId xmlns:a16="http://schemas.microsoft.com/office/drawing/2014/main" id="{EC84FDE3-A9D2-4A92-9CA5-9A819E118C65}"/>
              </a:ext>
            </a:extLst>
          </p:cNvPr>
          <p:cNvSpPr>
            <a:spLocks noChangeArrowheads="1"/>
          </p:cNvSpPr>
          <p:nvPr/>
        </p:nvSpPr>
        <p:spPr bwMode="auto">
          <a:xfrm>
            <a:off x="3851275" y="3948113"/>
            <a:ext cx="1703388" cy="790575"/>
          </a:xfrm>
          <a:prstGeom prst="wedgeRoundRectCallout">
            <a:avLst>
              <a:gd name="adj1" fmla="val 50471"/>
              <a:gd name="adj2" fmla="val -817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spcBef>
                <a:spcPct val="50000"/>
              </a:spcBef>
              <a:buClr>
                <a:schemeClr val="accent2"/>
              </a:buClr>
              <a:buSzPct val="80000"/>
              <a:buFont typeface="Wingdings" pitchFamily="2" charset="2"/>
              <a:buNone/>
              <a:defRPr/>
            </a:pPr>
            <a:r>
              <a:rPr lang="zh-CN" altLang="en-US" sz="3600" dirty="0">
                <a:latin typeface="华文宋体" pitchFamily="2" charset="-122"/>
                <a:ea typeface="华文宋体" pitchFamily="2" charset="-122"/>
              </a:rPr>
              <a:t>光照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checkerboard(across)">
                                      <p:cBhvr>
                                        <p:cTn id="7" dur="500"/>
                                        <p:tgtEl>
                                          <p:spTgt spid="22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2533"/>
                                        </p:tgtEl>
                                        <p:attrNameLst>
                                          <p:attrName>style.visibility</p:attrName>
                                        </p:attrNameLst>
                                      </p:cBhvr>
                                      <p:to>
                                        <p:strVal val="visible"/>
                                      </p:to>
                                    </p:set>
                                    <p:animEffect transition="in" filter="checkerboard(across)">
                                      <p:cBhvr>
                                        <p:cTn id="12" dur="500"/>
                                        <p:tgtEl>
                                          <p:spTgt spid="22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2534"/>
                                        </p:tgtEl>
                                        <p:attrNameLst>
                                          <p:attrName>style.visibility</p:attrName>
                                        </p:attrNameLst>
                                      </p:cBhvr>
                                      <p:to>
                                        <p:strVal val="visible"/>
                                      </p:to>
                                    </p:set>
                                    <p:animEffect transition="in" filter="checkerboard(across)">
                                      <p:cBhvr>
                                        <p:cTn id="17" dur="500"/>
                                        <p:tgtEl>
                                          <p:spTgt spid="22534"/>
                                        </p:tgtEl>
                                      </p:cBhvr>
                                    </p:animEffect>
                                  </p:childTnLst>
                                </p:cTn>
                              </p:par>
                              <p:par>
                                <p:cTn id="18" presetID="5" presetClass="entr" presetSubtype="10" fill="hold" nodeType="withEffect">
                                  <p:stCondLst>
                                    <p:cond delay="0"/>
                                  </p:stCondLst>
                                  <p:childTnLst>
                                    <p:set>
                                      <p:cBhvr>
                                        <p:cTn id="19" dur="1" fill="hold">
                                          <p:stCondLst>
                                            <p:cond delay="0"/>
                                          </p:stCondLst>
                                        </p:cTn>
                                        <p:tgtEl>
                                          <p:spTgt spid="22536"/>
                                        </p:tgtEl>
                                        <p:attrNameLst>
                                          <p:attrName>style.visibility</p:attrName>
                                        </p:attrNameLst>
                                      </p:cBhvr>
                                      <p:to>
                                        <p:strVal val="visible"/>
                                      </p:to>
                                    </p:set>
                                    <p:animEffect transition="in" filter="checkerboard(across)">
                                      <p:cBhvr>
                                        <p:cTn id="20" dur="500"/>
                                        <p:tgtEl>
                                          <p:spTgt spid="2253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22538"/>
                                        </p:tgtEl>
                                        <p:attrNameLst>
                                          <p:attrName>style.visibility</p:attrName>
                                        </p:attrNameLst>
                                      </p:cBhvr>
                                      <p:to>
                                        <p:strVal val="visible"/>
                                      </p:to>
                                    </p:set>
                                    <p:animEffect transition="in" filter="checkerboard(across)">
                                      <p:cBhvr>
                                        <p:cTn id="25" dur="500"/>
                                        <p:tgtEl>
                                          <p:spTgt spid="2253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1F60EE6-B767-4990-B99A-22F1C42D0C71}"/>
              </a:ext>
            </a:extLst>
          </p:cNvPr>
          <p:cNvSpPr>
            <a:spLocks noGrp="1" noChangeArrowheads="1"/>
          </p:cNvSpPr>
          <p:nvPr>
            <p:ph type="subTitle" idx="1"/>
          </p:nvPr>
        </p:nvSpPr>
        <p:spPr>
          <a:xfrm>
            <a:off x="2000250" y="214313"/>
            <a:ext cx="5029200" cy="685800"/>
          </a:xfrm>
        </p:spPr>
        <p:txBody>
          <a:bodyPr/>
          <a:lstStyle/>
          <a:p>
            <a:pPr>
              <a:spcBef>
                <a:spcPct val="50000"/>
              </a:spcBef>
            </a:pPr>
            <a:r>
              <a:rPr lang="zh-CN" altLang="en-US" sz="4400" dirty="0">
                <a:solidFill>
                  <a:schemeClr val="accent2"/>
                </a:solidFill>
                <a:latin typeface="华文细黑" pitchFamily="2" charset="-122"/>
                <a:ea typeface="宋体" panose="02010600030101010101" pitchFamily="2" charset="-122"/>
                <a:cs typeface="+mj-cs"/>
              </a:rPr>
              <a:t>环 境 光</a:t>
            </a:r>
          </a:p>
        </p:txBody>
      </p:sp>
      <p:sp>
        <p:nvSpPr>
          <p:cNvPr id="5" name="矩形 4">
            <a:extLst>
              <a:ext uri="{FF2B5EF4-FFF2-40B4-BE49-F238E27FC236}">
                <a16:creationId xmlns:a16="http://schemas.microsoft.com/office/drawing/2014/main" id="{1951B90D-6947-4B9C-8DEC-F54DFE008E66}"/>
              </a:ext>
            </a:extLst>
          </p:cNvPr>
          <p:cNvSpPr/>
          <p:nvPr/>
        </p:nvSpPr>
        <p:spPr>
          <a:xfrm>
            <a:off x="285750" y="1143000"/>
            <a:ext cx="8572500" cy="2160588"/>
          </a:xfrm>
          <a:prstGeom prst="rect">
            <a:avLst/>
          </a:prstGeom>
        </p:spPr>
        <p:txBody>
          <a:bodyPr>
            <a:spAutoFit/>
          </a:bodyPr>
          <a:lstStyle/>
          <a:p>
            <a:pPr marL="342900" indent="-342900" eaLnBrk="1" hangingPunct="1">
              <a:spcBef>
                <a:spcPct val="20000"/>
              </a:spcBef>
              <a:buFontTx/>
              <a:buChar char="•"/>
              <a:defRPr/>
            </a:pPr>
            <a:r>
              <a:rPr lang="zh-CN" altLang="en-US" sz="3200" kern="0" dirty="0">
                <a:solidFill>
                  <a:srgbClr val="000000"/>
                </a:solidFill>
                <a:latin typeface="Times New Roman"/>
                <a:ea typeface="宋体" pitchFamily="2" charset="-122"/>
              </a:rPr>
              <a:t>实际场景中</a:t>
            </a:r>
            <a:r>
              <a:rPr lang="en-US" altLang="zh-CN" sz="3200" kern="0" dirty="0">
                <a:solidFill>
                  <a:srgbClr val="000000"/>
                </a:solidFill>
                <a:latin typeface="Times New Roman"/>
                <a:ea typeface="宋体" pitchFamily="2" charset="-122"/>
              </a:rPr>
              <a:t>,</a:t>
            </a:r>
            <a:r>
              <a:rPr lang="zh-CN" altLang="en-US" sz="3200" kern="0" dirty="0">
                <a:solidFill>
                  <a:srgbClr val="000000"/>
                </a:solidFill>
                <a:latin typeface="Times New Roman"/>
                <a:ea typeface="宋体" pitchFamily="2" charset="-122"/>
              </a:rPr>
              <a:t>物体会接收到从周围环境投射来的光，这种光在物体和环境之间多次反射</a:t>
            </a:r>
            <a:endParaRPr lang="en-US" altLang="zh-CN" sz="3200" kern="0" dirty="0">
              <a:solidFill>
                <a:srgbClr val="000000"/>
              </a:solidFill>
              <a:latin typeface="Times New Roman"/>
              <a:ea typeface="宋体" pitchFamily="2" charset="-122"/>
            </a:endParaRPr>
          </a:p>
          <a:p>
            <a:pPr marL="342900" indent="-342900" eaLnBrk="1" hangingPunct="1">
              <a:spcBef>
                <a:spcPct val="20000"/>
              </a:spcBef>
              <a:buFontTx/>
              <a:buChar char="•"/>
              <a:defRPr/>
            </a:pPr>
            <a:r>
              <a:rPr lang="zh-CN" altLang="en-US" sz="3200" kern="0" dirty="0">
                <a:solidFill>
                  <a:srgbClr val="000000"/>
                </a:solidFill>
                <a:latin typeface="Times New Roman"/>
                <a:ea typeface="宋体" pitchFamily="2" charset="-122"/>
              </a:rPr>
              <a:t>环境光：那些在与此环境中进行了充分的散射，无法分辨其来源与方向的光。</a:t>
            </a:r>
            <a:endParaRPr lang="en-US" altLang="zh-CN" sz="3200" kern="0" dirty="0">
              <a:solidFill>
                <a:srgbClr val="000000"/>
              </a:solidFill>
              <a:latin typeface="Times New Roman"/>
              <a:ea typeface="宋体" pitchFamily="2" charset="-122"/>
            </a:endParaRPr>
          </a:p>
        </p:txBody>
      </p:sp>
      <p:sp>
        <p:nvSpPr>
          <p:cNvPr id="4" name="Text Box 2">
            <a:extLst>
              <a:ext uri="{FF2B5EF4-FFF2-40B4-BE49-F238E27FC236}">
                <a16:creationId xmlns:a16="http://schemas.microsoft.com/office/drawing/2014/main" id="{B250DABE-C30F-4419-8DBB-99FA34284669}"/>
              </a:ext>
            </a:extLst>
          </p:cNvPr>
          <p:cNvSpPr txBox="1">
            <a:spLocks noChangeArrowheads="1"/>
          </p:cNvSpPr>
          <p:nvPr/>
        </p:nvSpPr>
        <p:spPr bwMode="auto">
          <a:xfrm>
            <a:off x="214313" y="3286125"/>
            <a:ext cx="8534400"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50000"/>
              </a:spcBef>
              <a:buFontTx/>
              <a:buNone/>
            </a:pPr>
            <a:r>
              <a:rPr kumimoji="1" lang="zh-CN" altLang="en-US" sz="2400">
                <a:latin typeface="宋体" panose="02010600030101010101" pitchFamily="2" charset="-122"/>
                <a:ea typeface="宋体" panose="02010600030101010101" pitchFamily="2" charset="-122"/>
              </a:rPr>
              <a:t>  </a:t>
            </a:r>
            <a:r>
              <a:rPr kumimoji="1" lang="zh-CN" altLang="en-US" sz="2800">
                <a:latin typeface="宋体" panose="02010600030101010101" pitchFamily="2" charset="-122"/>
                <a:ea typeface="宋体" panose="02010600030101010101" pitchFamily="2" charset="-122"/>
              </a:rPr>
              <a:t>环境光亮度可表示为：</a:t>
            </a:r>
          </a:p>
          <a:p>
            <a:pPr eaLnBrk="1" hangingPunct="1">
              <a:spcBef>
                <a:spcPct val="50000"/>
              </a:spcBef>
              <a:buFontTx/>
              <a:buNone/>
            </a:pPr>
            <a:r>
              <a:rPr kumimoji="1" lang="zh-CN" altLang="en-US">
                <a:latin typeface="宋体" panose="02010600030101010101" pitchFamily="2" charset="-122"/>
                <a:ea typeface="宋体" panose="02010600030101010101" pitchFamily="2" charset="-122"/>
              </a:rPr>
              <a:t>                           </a:t>
            </a:r>
          </a:p>
          <a:p>
            <a:pPr lvl="1" eaLnBrk="1" hangingPunct="1">
              <a:spcBef>
                <a:spcPct val="50000"/>
              </a:spcBef>
              <a:buFont typeface="Wingdings" panose="05000000000000000000" pitchFamily="2" charset="2"/>
              <a:buChar char="Ø"/>
            </a:pPr>
            <a:r>
              <a:rPr kumimoji="1" lang="zh-CN" altLang="en-US" sz="3200" i="1">
                <a:latin typeface="宋体" panose="02010600030101010101" pitchFamily="2" charset="-122"/>
                <a:ea typeface="宋体" panose="02010600030101010101" pitchFamily="2" charset="-122"/>
              </a:rPr>
              <a:t> </a:t>
            </a:r>
            <a:r>
              <a:rPr kumimoji="1" lang="en-US" altLang="zh-CN" i="1">
                <a:latin typeface="宋体" panose="02010600030101010101" pitchFamily="2" charset="-122"/>
                <a:ea typeface="宋体" panose="02010600030101010101" pitchFamily="2" charset="-122"/>
              </a:rPr>
              <a:t>I</a:t>
            </a:r>
            <a:r>
              <a:rPr kumimoji="1" lang="en-US" altLang="zh-CN" baseline="-30000">
                <a:latin typeface="宋体" panose="02010600030101010101" pitchFamily="2" charset="-122"/>
                <a:ea typeface="宋体" panose="02010600030101010101" pitchFamily="2" charset="-122"/>
              </a:rPr>
              <a:t>e</a:t>
            </a:r>
            <a:r>
              <a:rPr kumimoji="1" lang="zh-CN" altLang="en-US">
                <a:latin typeface="宋体" panose="02010600030101010101" pitchFamily="2" charset="-122"/>
                <a:ea typeface="宋体" panose="02010600030101010101" pitchFamily="2" charset="-122"/>
              </a:rPr>
              <a:t>为物体的环境光反射亮度</a:t>
            </a:r>
          </a:p>
          <a:p>
            <a:pPr lvl="1" eaLnBrk="1" hangingPunct="1">
              <a:spcBef>
                <a:spcPct val="50000"/>
              </a:spcBef>
              <a:buFont typeface="Wingdings" panose="05000000000000000000" pitchFamily="2" charset="2"/>
              <a:buChar char="Ø"/>
            </a:pPr>
            <a:r>
              <a:rPr kumimoji="1" lang="zh-CN" altLang="en-US">
                <a:latin typeface="宋体" panose="02010600030101010101" pitchFamily="2" charset="-122"/>
                <a:ea typeface="宋体" panose="02010600030101010101" pitchFamily="2" charset="-122"/>
              </a:rPr>
              <a:t> </a:t>
            </a:r>
            <a:r>
              <a:rPr kumimoji="1" lang="en-US" altLang="zh-CN" i="1">
                <a:latin typeface="宋体" panose="02010600030101010101" pitchFamily="2" charset="-122"/>
                <a:ea typeface="宋体" panose="02010600030101010101" pitchFamily="2" charset="-122"/>
              </a:rPr>
              <a:t>I</a:t>
            </a:r>
            <a:r>
              <a:rPr kumimoji="1" lang="en-US" altLang="zh-CN" i="1" baseline="-30000">
                <a:latin typeface="宋体" panose="02010600030101010101" pitchFamily="2" charset="-122"/>
                <a:ea typeface="宋体" panose="02010600030101010101" pitchFamily="2" charset="-122"/>
              </a:rPr>
              <a:t>p</a:t>
            </a:r>
            <a:r>
              <a:rPr kumimoji="1" lang="en-US" altLang="zh-CN" baseline="-30000">
                <a:latin typeface="宋体" panose="02010600030101010101" pitchFamily="2" charset="-122"/>
                <a:ea typeface="宋体" panose="02010600030101010101" pitchFamily="2" charset="-122"/>
              </a:rPr>
              <a:t>a</a:t>
            </a:r>
            <a:r>
              <a:rPr kumimoji="1" lang="zh-CN" altLang="en-US">
                <a:latin typeface="宋体" panose="02010600030101010101" pitchFamily="2" charset="-122"/>
                <a:ea typeface="宋体" panose="02010600030101010101" pitchFamily="2" charset="-122"/>
              </a:rPr>
              <a:t>为环境光亮度</a:t>
            </a:r>
          </a:p>
          <a:p>
            <a:pPr lvl="1" eaLnBrk="1" hangingPunct="1">
              <a:spcBef>
                <a:spcPct val="50000"/>
              </a:spcBef>
              <a:buFont typeface="Wingdings" panose="05000000000000000000" pitchFamily="2" charset="2"/>
              <a:buChar char="Ø"/>
            </a:pPr>
            <a:r>
              <a:rPr kumimoji="1" lang="zh-CN" altLang="en-US" sz="3200">
                <a:latin typeface="宋体" panose="02010600030101010101" pitchFamily="2" charset="-122"/>
                <a:ea typeface="宋体" panose="02010600030101010101" pitchFamily="2" charset="-122"/>
              </a:rPr>
              <a:t> </a:t>
            </a:r>
            <a:r>
              <a:rPr kumimoji="1" lang="en-US" altLang="zh-CN" i="1">
                <a:latin typeface="宋体" panose="02010600030101010101" pitchFamily="2" charset="-122"/>
                <a:ea typeface="宋体" panose="02010600030101010101" pitchFamily="2" charset="-122"/>
              </a:rPr>
              <a:t>k</a:t>
            </a:r>
            <a:r>
              <a:rPr kumimoji="1" lang="en-US" altLang="zh-CN" baseline="-30000">
                <a:latin typeface="宋体" panose="02010600030101010101" pitchFamily="2" charset="-122"/>
                <a:ea typeface="宋体" panose="02010600030101010101" pitchFamily="2" charset="-122"/>
              </a:rPr>
              <a:t>a</a:t>
            </a:r>
            <a:r>
              <a:rPr kumimoji="1" lang="zh-CN" altLang="en-US">
                <a:latin typeface="宋体" panose="02010600030101010101" pitchFamily="2" charset="-122"/>
                <a:ea typeface="宋体" panose="02010600030101010101" pitchFamily="2" charset="-122"/>
              </a:rPr>
              <a:t>为物体表面的环境光反射系数</a:t>
            </a:r>
            <a:r>
              <a:rPr kumimoji="1" lang="en-US" altLang="zh-CN">
                <a:latin typeface="宋体" panose="02010600030101010101" pitchFamily="2" charset="-122"/>
                <a:ea typeface="宋体" panose="02010600030101010101" pitchFamily="2" charset="-122"/>
              </a:rPr>
              <a:t>(0≤</a:t>
            </a:r>
            <a:r>
              <a:rPr kumimoji="1" lang="en-US" altLang="zh-CN" i="1">
                <a:latin typeface="宋体" panose="02010600030101010101" pitchFamily="2" charset="-122"/>
                <a:ea typeface="宋体" panose="02010600030101010101" pitchFamily="2" charset="-122"/>
              </a:rPr>
              <a:t>k</a:t>
            </a:r>
            <a:r>
              <a:rPr kumimoji="1" lang="en-US" altLang="zh-CN" i="1" baseline="-30000">
                <a:latin typeface="宋体" panose="02010600030101010101" pitchFamily="2" charset="-122"/>
                <a:ea typeface="宋体" panose="02010600030101010101" pitchFamily="2" charset="-122"/>
              </a:rPr>
              <a:t>a</a:t>
            </a:r>
            <a:r>
              <a:rPr kumimoji="1" lang="en-US" altLang="zh-CN">
                <a:latin typeface="宋体" panose="02010600030101010101" pitchFamily="2" charset="-122"/>
                <a:ea typeface="宋体" panose="02010600030101010101" pitchFamily="2" charset="-122"/>
              </a:rPr>
              <a:t>≤1)</a:t>
            </a:r>
            <a:endParaRPr kumimoji="1" lang="en-US" altLang="zh-CN" b="1">
              <a:solidFill>
                <a:schemeClr val="accent2"/>
              </a:solidFill>
              <a:latin typeface="宋体" panose="02010600030101010101" pitchFamily="2" charset="-122"/>
              <a:ea typeface="宋体" panose="02010600030101010101" pitchFamily="2" charset="-122"/>
            </a:endParaRPr>
          </a:p>
        </p:txBody>
      </p:sp>
      <p:graphicFrame>
        <p:nvGraphicFramePr>
          <p:cNvPr id="81922" name="Object 2">
            <a:extLst>
              <a:ext uri="{FF2B5EF4-FFF2-40B4-BE49-F238E27FC236}">
                <a16:creationId xmlns:a16="http://schemas.microsoft.com/office/drawing/2014/main" id="{4C96EA98-093B-4CCB-8551-9B9EDD684944}"/>
              </a:ext>
            </a:extLst>
          </p:cNvPr>
          <p:cNvGraphicFramePr>
            <a:graphicFrameLocks noChangeAspect="1"/>
          </p:cNvGraphicFramePr>
          <p:nvPr/>
        </p:nvGraphicFramePr>
        <p:xfrm>
          <a:off x="2643188" y="4143375"/>
          <a:ext cx="2209800" cy="596900"/>
        </p:xfrm>
        <a:graphic>
          <a:graphicData uri="http://schemas.openxmlformats.org/presentationml/2006/ole">
            <mc:AlternateContent xmlns:mc="http://schemas.openxmlformats.org/markup-compatibility/2006">
              <mc:Choice xmlns:v="urn:schemas-microsoft-com:vml" Requires="v">
                <p:oleObj spid="_x0000_s50265" r:id="rId4" imgW="634725" imgH="241195" progId="">
                  <p:embed/>
                </p:oleObj>
              </mc:Choice>
              <mc:Fallback>
                <p:oleObj r:id="rId4" imgW="634725" imgH="241195"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3188" y="4143375"/>
                        <a:ext cx="22098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270" name="Picture 5" descr="Ambient">
            <a:extLst>
              <a:ext uri="{FF2B5EF4-FFF2-40B4-BE49-F238E27FC236}">
                <a16:creationId xmlns:a16="http://schemas.microsoft.com/office/drawing/2014/main" id="{D12C31ED-7FD8-4B24-A263-4A38785D2B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72125" y="3500438"/>
            <a:ext cx="3224213"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日期占位符 1">
            <a:extLst>
              <a:ext uri="{FF2B5EF4-FFF2-40B4-BE49-F238E27FC236}">
                <a16:creationId xmlns:a16="http://schemas.microsoft.com/office/drawing/2014/main" id="{A2EEE4C1-1AC3-4048-92A3-4288E2AE6E7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2EE5F77E-181C-4867-BC22-4A5A8AFD2D5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1270"/>
                                        </p:tgtEl>
                                        <p:attrNameLst>
                                          <p:attrName>style.visibility</p:attrName>
                                        </p:attrNameLst>
                                      </p:cBhvr>
                                      <p:to>
                                        <p:strVal val="visible"/>
                                      </p:to>
                                    </p:set>
                                    <p:animEffect transition="in" filter="checkerboard(across)">
                                      <p:cBhvr>
                                        <p:cTn id="17" dur="500"/>
                                        <p:tgtEl>
                                          <p:spTgt spid="112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nodeType="withEffect">
                                  <p:stCondLst>
                                    <p:cond delay="0"/>
                                  </p:stCondLst>
                                  <p:childTnLst>
                                    <p:set>
                                      <p:cBhvr>
                                        <p:cTn id="24" dur="1" fill="hold">
                                          <p:stCondLst>
                                            <p:cond delay="0"/>
                                          </p:stCondLst>
                                        </p:cTn>
                                        <p:tgtEl>
                                          <p:spTgt spid="81922"/>
                                        </p:tgtEl>
                                        <p:attrNameLst>
                                          <p:attrName>style.visibility</p:attrName>
                                        </p:attrNameLst>
                                      </p:cBhvr>
                                      <p:to>
                                        <p:strVal val="visible"/>
                                      </p:to>
                                    </p:set>
                                    <p:animEffect transition="in" filter="blinds(horizontal)">
                                      <p:cBhvr>
                                        <p:cTn id="25" dur="500"/>
                                        <p:tgtEl>
                                          <p:spTgt spid="81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A935F941-5D4A-4FE3-BC3F-AF5AD898363E}"/>
              </a:ext>
            </a:extLst>
          </p:cNvPr>
          <p:cNvSpPr>
            <a:spLocks noGrp="1" noChangeArrowheads="1"/>
          </p:cNvSpPr>
          <p:nvPr>
            <p:ph type="title"/>
          </p:nvPr>
        </p:nvSpPr>
        <p:spPr/>
        <p:txBody>
          <a:bodyPr/>
          <a:lstStyle/>
          <a:p>
            <a:r>
              <a:rPr lang="zh-CN" altLang="en-US" dirty="0">
                <a:ea typeface="宋体" panose="02010600030101010101" pitchFamily="2" charset="-122"/>
              </a:rPr>
              <a:t>漫反射</a:t>
            </a:r>
          </a:p>
        </p:txBody>
      </p:sp>
      <p:sp>
        <p:nvSpPr>
          <p:cNvPr id="43011" name="内容占位符 2">
            <a:extLst>
              <a:ext uri="{FF2B5EF4-FFF2-40B4-BE49-F238E27FC236}">
                <a16:creationId xmlns:a16="http://schemas.microsoft.com/office/drawing/2014/main" id="{DC43DEDE-2166-4721-AC86-F93E1AC9B3E4}"/>
              </a:ext>
            </a:extLst>
          </p:cNvPr>
          <p:cNvSpPr>
            <a:spLocks noGrp="1" noChangeArrowheads="1"/>
          </p:cNvSpPr>
          <p:nvPr>
            <p:ph idx="1"/>
          </p:nvPr>
        </p:nvSpPr>
        <p:spPr/>
        <p:txBody>
          <a:bodyPr/>
          <a:lstStyle/>
          <a:p>
            <a:r>
              <a:rPr lang="zh-CN" altLang="en-US" dirty="0"/>
              <a:t>粗糙表面之所以可见，主要是来自于表面的漫反射给观察者带来了视觉感受</a:t>
            </a:r>
            <a:endParaRPr lang="en-US" altLang="zh-CN" dirty="0"/>
          </a:p>
          <a:p>
            <a:r>
              <a:rPr lang="zh-CN" altLang="en-US" dirty="0"/>
              <a:t>反射光的比例正比于入射光的竖直分量</a:t>
            </a:r>
          </a:p>
          <a:p>
            <a:pPr lvl="1"/>
            <a:r>
              <a:rPr lang="en-US" altLang="zh-CN" dirty="0"/>
              <a:t> </a:t>
            </a:r>
            <a:r>
              <a:rPr lang="zh-CN" altLang="en-US" dirty="0"/>
              <a:t>即反射光 ∼ </a:t>
            </a:r>
            <a:r>
              <a:rPr lang="en-US" altLang="zh-CN" dirty="0" err="1">
                <a:latin typeface="Gungsuh" panose="02030600000101010101" pitchFamily="18" charset="-127"/>
                <a:ea typeface="Gungsuh" panose="02030600000101010101" pitchFamily="18" charset="-127"/>
              </a:rPr>
              <a:t>cos</a:t>
            </a:r>
            <a:r>
              <a:rPr lang="en-US" altLang="zh-CN" i="1" dirty="0" err="1">
                <a:latin typeface="Gungsuh" panose="02030600000101010101" pitchFamily="18" charset="-127"/>
                <a:ea typeface="Gungsuh" panose="02030600000101010101" pitchFamily="18" charset="-127"/>
              </a:rPr>
              <a:t>i</a:t>
            </a:r>
            <a:endParaRPr lang="en-US" altLang="zh-CN" i="1" dirty="0">
              <a:latin typeface="Gungsuh" panose="02030600000101010101" pitchFamily="18" charset="-127"/>
              <a:ea typeface="Gungsuh" panose="02030600000101010101" pitchFamily="18" charset="-127"/>
            </a:endParaRPr>
          </a:p>
        </p:txBody>
      </p:sp>
      <p:sp>
        <p:nvSpPr>
          <p:cNvPr id="43012" name="日期占位符 3">
            <a:extLst>
              <a:ext uri="{FF2B5EF4-FFF2-40B4-BE49-F238E27FC236}">
                <a16:creationId xmlns:a16="http://schemas.microsoft.com/office/drawing/2014/main" id="{C1A719D7-69D6-4ADC-B1DF-E4D59E9D74F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56AB31BF-8F41-42C5-AE45-81EA7FA476F2}"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22" name="Picture 4" descr="Lambert">
            <a:extLst>
              <a:ext uri="{FF2B5EF4-FFF2-40B4-BE49-F238E27FC236}">
                <a16:creationId xmlns:a16="http://schemas.microsoft.com/office/drawing/2014/main" id="{787F5614-06BF-4659-B02A-23C9E6B729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615" y="5028049"/>
            <a:ext cx="411480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50" name="组合 1">
            <a:extLst>
              <a:ext uri="{FF2B5EF4-FFF2-40B4-BE49-F238E27FC236}">
                <a16:creationId xmlns:a16="http://schemas.microsoft.com/office/drawing/2014/main" id="{ADD04B2E-A973-4BA8-9AD6-4E701A2CC311}"/>
              </a:ext>
            </a:extLst>
          </p:cNvPr>
          <p:cNvGrpSpPr>
            <a:grpSpLocks/>
          </p:cNvGrpSpPr>
          <p:nvPr/>
        </p:nvGrpSpPr>
        <p:grpSpPr bwMode="auto">
          <a:xfrm>
            <a:off x="4460875" y="3155950"/>
            <a:ext cx="4616450" cy="3803650"/>
            <a:chOff x="179512" y="2913180"/>
            <a:chExt cx="4617839" cy="3803150"/>
          </a:xfrm>
        </p:grpSpPr>
        <p:graphicFrame>
          <p:nvGraphicFramePr>
            <p:cNvPr id="43015" name="Object 12">
              <a:extLst>
                <a:ext uri="{FF2B5EF4-FFF2-40B4-BE49-F238E27FC236}">
                  <a16:creationId xmlns:a16="http://schemas.microsoft.com/office/drawing/2014/main" id="{38EF326B-5341-4332-92C6-3C0C9E8D0D8B}"/>
                </a:ext>
              </a:extLst>
            </p:cNvPr>
            <p:cNvGraphicFramePr>
              <a:graphicFrameLocks noChangeAspect="1"/>
            </p:cNvGraphicFramePr>
            <p:nvPr/>
          </p:nvGraphicFramePr>
          <p:xfrm>
            <a:off x="179512" y="3320800"/>
            <a:ext cx="576064" cy="899762"/>
          </p:xfrm>
          <a:graphic>
            <a:graphicData uri="http://schemas.openxmlformats.org/presentationml/2006/ole">
              <mc:AlternateContent xmlns:mc="http://schemas.openxmlformats.org/markup-compatibility/2006">
                <mc:Choice xmlns:v="urn:schemas-microsoft-com:vml" Requires="v">
                  <p:oleObj spid="_x0000_s43101" name="Clip" r:id="rId4" imgW="2478088" imgH="4460875" progId="">
                    <p:embed/>
                  </p:oleObj>
                </mc:Choice>
                <mc:Fallback>
                  <p:oleObj name="Clip" r:id="rId4" imgW="2478088" imgH="4460875" progId="">
                    <p:embed/>
                    <p:pic>
                      <p:nvPicPr>
                        <p:cNvPr id="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3320800"/>
                          <a:ext cx="576064" cy="899762"/>
                        </a:xfrm>
                        <a:prstGeom prst="rect">
                          <a:avLst/>
                        </a:prstGeom>
                        <a:solidFill>
                          <a:srgbClr val="00B050"/>
                        </a:solidFill>
                      </p:spPr>
                    </p:pic>
                  </p:oleObj>
                </mc:Fallback>
              </mc:AlternateContent>
            </a:graphicData>
          </a:graphic>
        </p:graphicFrame>
        <p:grpSp>
          <p:nvGrpSpPr>
            <p:cNvPr id="43016" name="组合 29">
              <a:extLst>
                <a:ext uri="{FF2B5EF4-FFF2-40B4-BE49-F238E27FC236}">
                  <a16:creationId xmlns:a16="http://schemas.microsoft.com/office/drawing/2014/main" id="{85671EE8-D07A-486D-BC43-48E03170FF7B}"/>
                </a:ext>
              </a:extLst>
            </p:cNvPr>
            <p:cNvGrpSpPr>
              <a:grpSpLocks/>
            </p:cNvGrpSpPr>
            <p:nvPr/>
          </p:nvGrpSpPr>
          <p:grpSpPr bwMode="auto">
            <a:xfrm>
              <a:off x="755576" y="2913180"/>
              <a:ext cx="4041775" cy="3000375"/>
              <a:chOff x="4929188" y="3857625"/>
              <a:chExt cx="4041775" cy="3000375"/>
            </a:xfrm>
          </p:grpSpPr>
          <p:pic>
            <p:nvPicPr>
              <p:cNvPr id="43018" name="Picture 67">
                <a:extLst>
                  <a:ext uri="{FF2B5EF4-FFF2-40B4-BE49-F238E27FC236}">
                    <a16:creationId xmlns:a16="http://schemas.microsoft.com/office/drawing/2014/main" id="{DA4EE1AC-5607-4ADF-9565-E14DEE6DBB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88" y="3857625"/>
                <a:ext cx="36385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Picture 4">
                <a:extLst>
                  <a:ext uri="{FF2B5EF4-FFF2-40B4-BE49-F238E27FC236}">
                    <a16:creationId xmlns:a16="http://schemas.microsoft.com/office/drawing/2014/main" id="{7A3D888D-1F2F-47B2-A152-E5429070A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759034">
                <a:off x="8394700" y="5059363"/>
                <a:ext cx="576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7" name="AutoShape 2">
              <a:extLst>
                <a:ext uri="{FF2B5EF4-FFF2-40B4-BE49-F238E27FC236}">
                  <a16:creationId xmlns:a16="http://schemas.microsoft.com/office/drawing/2014/main" id="{AAD32ACB-F166-496E-8A98-EC3620AABEE3}"/>
                </a:ext>
              </a:extLst>
            </p:cNvPr>
            <p:cNvSpPr>
              <a:spLocks noChangeArrowheads="1"/>
            </p:cNvSpPr>
            <p:nvPr/>
          </p:nvSpPr>
          <p:spPr bwMode="auto">
            <a:xfrm>
              <a:off x="1187624" y="4081313"/>
              <a:ext cx="2389094" cy="263501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568" y="10800"/>
                  </a:moveTo>
                  <a:cubicBezTo>
                    <a:pt x="10568" y="10671"/>
                    <a:pt x="10671" y="10568"/>
                    <a:pt x="10800" y="10568"/>
                  </a:cubicBezTo>
                  <a:cubicBezTo>
                    <a:pt x="10928" y="10567"/>
                    <a:pt x="11031" y="10671"/>
                    <a:pt x="11032" y="10799"/>
                  </a:cubicBezTo>
                  <a:lnTo>
                    <a:pt x="21600" y="10800"/>
                  </a:lnTo>
                  <a:cubicBezTo>
                    <a:pt x="21600" y="4835"/>
                    <a:pt x="16764" y="0"/>
                    <a:pt x="10800" y="0"/>
                  </a:cubicBezTo>
                  <a:cubicBezTo>
                    <a:pt x="4835" y="0"/>
                    <a:pt x="0" y="4835"/>
                    <a:pt x="0" y="10800"/>
                  </a:cubicBezTo>
                  <a:lnTo>
                    <a:pt x="10568" y="10800"/>
                  </a:lnTo>
                  <a:close/>
                </a:path>
              </a:pathLst>
            </a:custGeom>
            <a:solidFill>
              <a:srgbClr val="B2B2B2">
                <a:alpha val="47058"/>
              </a:srgbClr>
            </a:solidFill>
            <a:ln w="9525">
              <a:solidFill>
                <a:srgbClr val="B2B2B2"/>
              </a:solidFill>
              <a:miter lim="800000"/>
              <a:headEnd/>
              <a:tailEnd/>
            </a:ln>
          </p:spPr>
          <p:txBody>
            <a:bodyPr anchor="ct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1750"/>
                                        </p:tgtEl>
                                        <p:attrNameLst>
                                          <p:attrName>style.visibility</p:attrName>
                                        </p:attrNameLst>
                                      </p:cBhvr>
                                      <p:to>
                                        <p:strVal val="visible"/>
                                      </p:to>
                                    </p:set>
                                    <p:animEffect transition="in" filter="fade">
                                      <p:cBhvr>
                                        <p:cTn id="12" dur="5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27">
            <a:extLst>
              <a:ext uri="{FF2B5EF4-FFF2-40B4-BE49-F238E27FC236}">
                <a16:creationId xmlns:a16="http://schemas.microsoft.com/office/drawing/2014/main" id="{0D3E0E51-26F8-4B53-881A-B3BC0E696ACE}"/>
              </a:ext>
            </a:extLst>
          </p:cNvPr>
          <p:cNvGrpSpPr>
            <a:grpSpLocks/>
          </p:cNvGrpSpPr>
          <p:nvPr/>
        </p:nvGrpSpPr>
        <p:grpSpPr bwMode="auto">
          <a:xfrm>
            <a:off x="4564063" y="3849688"/>
            <a:ext cx="4565650" cy="3814762"/>
            <a:chOff x="231530" y="2902509"/>
            <a:chExt cx="4565821" cy="3813821"/>
          </a:xfrm>
        </p:grpSpPr>
        <p:graphicFrame>
          <p:nvGraphicFramePr>
            <p:cNvPr id="44040" name="Object 12">
              <a:extLst>
                <a:ext uri="{FF2B5EF4-FFF2-40B4-BE49-F238E27FC236}">
                  <a16:creationId xmlns:a16="http://schemas.microsoft.com/office/drawing/2014/main" id="{E1E0617D-5D40-40C5-BBC4-B69D9352AB71}"/>
                </a:ext>
              </a:extLst>
            </p:cNvPr>
            <p:cNvGraphicFramePr>
              <a:graphicFrameLocks noChangeAspect="1"/>
            </p:cNvGraphicFramePr>
            <p:nvPr/>
          </p:nvGraphicFramePr>
          <p:xfrm>
            <a:off x="231530" y="2902509"/>
            <a:ext cx="576064" cy="899762"/>
          </p:xfrm>
          <a:graphic>
            <a:graphicData uri="http://schemas.openxmlformats.org/presentationml/2006/ole">
              <mc:AlternateContent xmlns:mc="http://schemas.openxmlformats.org/markup-compatibility/2006">
                <mc:Choice xmlns:v="urn:schemas-microsoft-com:vml" Requires="v">
                  <p:oleObj spid="_x0000_s44207" name="Clip" r:id="rId4" imgW="2478088" imgH="4460875" progId="">
                    <p:embed/>
                  </p:oleObj>
                </mc:Choice>
                <mc:Fallback>
                  <p:oleObj name="Clip" r:id="rId4" imgW="2478088" imgH="4460875" progId="">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530" y="2902509"/>
                          <a:ext cx="576064" cy="899762"/>
                        </a:xfrm>
                        <a:prstGeom prst="rect">
                          <a:avLst/>
                        </a:prstGeom>
                        <a:solidFill>
                          <a:srgbClr val="00B050"/>
                        </a:solidFill>
                      </p:spPr>
                    </p:pic>
                  </p:oleObj>
                </mc:Fallback>
              </mc:AlternateContent>
            </a:graphicData>
          </a:graphic>
        </p:graphicFrame>
        <p:grpSp>
          <p:nvGrpSpPr>
            <p:cNvPr id="44041" name="组合 29">
              <a:extLst>
                <a:ext uri="{FF2B5EF4-FFF2-40B4-BE49-F238E27FC236}">
                  <a16:creationId xmlns:a16="http://schemas.microsoft.com/office/drawing/2014/main" id="{84EB1470-59D4-44E4-8168-D02FB21794B1}"/>
                </a:ext>
              </a:extLst>
            </p:cNvPr>
            <p:cNvGrpSpPr>
              <a:grpSpLocks/>
            </p:cNvGrpSpPr>
            <p:nvPr/>
          </p:nvGrpSpPr>
          <p:grpSpPr bwMode="auto">
            <a:xfrm>
              <a:off x="755576" y="2913180"/>
              <a:ext cx="4041775" cy="3000375"/>
              <a:chOff x="4929188" y="3857625"/>
              <a:chExt cx="4041775" cy="3000375"/>
            </a:xfrm>
          </p:grpSpPr>
          <p:pic>
            <p:nvPicPr>
              <p:cNvPr id="44043" name="Picture 67">
                <a:extLst>
                  <a:ext uri="{FF2B5EF4-FFF2-40B4-BE49-F238E27FC236}">
                    <a16:creationId xmlns:a16="http://schemas.microsoft.com/office/drawing/2014/main" id="{05D8FE38-DAA9-4F8B-A888-CF1D10772E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88" y="3857625"/>
                <a:ext cx="36385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4" name="Picture 4">
                <a:extLst>
                  <a:ext uri="{FF2B5EF4-FFF2-40B4-BE49-F238E27FC236}">
                    <a16:creationId xmlns:a16="http://schemas.microsoft.com/office/drawing/2014/main" id="{EB9F18B8-8D68-41B2-AE3F-3E08D651FD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759034">
                <a:off x="8394700" y="5059363"/>
                <a:ext cx="576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42" name="AutoShape 2">
              <a:extLst>
                <a:ext uri="{FF2B5EF4-FFF2-40B4-BE49-F238E27FC236}">
                  <a16:creationId xmlns:a16="http://schemas.microsoft.com/office/drawing/2014/main" id="{9E77596F-746F-43A8-BED5-2C80878C36EF}"/>
                </a:ext>
              </a:extLst>
            </p:cNvPr>
            <p:cNvSpPr>
              <a:spLocks noChangeArrowheads="1"/>
            </p:cNvSpPr>
            <p:nvPr/>
          </p:nvSpPr>
          <p:spPr bwMode="auto">
            <a:xfrm>
              <a:off x="1187624" y="4081313"/>
              <a:ext cx="2389094" cy="263501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568" y="10800"/>
                  </a:moveTo>
                  <a:cubicBezTo>
                    <a:pt x="10568" y="10671"/>
                    <a:pt x="10671" y="10568"/>
                    <a:pt x="10800" y="10568"/>
                  </a:cubicBezTo>
                  <a:cubicBezTo>
                    <a:pt x="10928" y="10567"/>
                    <a:pt x="11031" y="10671"/>
                    <a:pt x="11032" y="10799"/>
                  </a:cubicBezTo>
                  <a:lnTo>
                    <a:pt x="21600" y="10800"/>
                  </a:lnTo>
                  <a:cubicBezTo>
                    <a:pt x="21600" y="4835"/>
                    <a:pt x="16764" y="0"/>
                    <a:pt x="10800" y="0"/>
                  </a:cubicBezTo>
                  <a:cubicBezTo>
                    <a:pt x="4835" y="0"/>
                    <a:pt x="0" y="4835"/>
                    <a:pt x="0" y="10800"/>
                  </a:cubicBezTo>
                  <a:lnTo>
                    <a:pt x="10568" y="10800"/>
                  </a:lnTo>
                  <a:close/>
                </a:path>
              </a:pathLst>
            </a:custGeom>
            <a:solidFill>
              <a:srgbClr val="B2B2B2">
                <a:alpha val="47058"/>
              </a:srgbClr>
            </a:solidFill>
            <a:ln w="9525">
              <a:solidFill>
                <a:srgbClr val="B2B2B2"/>
              </a:solidFill>
              <a:miter lim="800000"/>
              <a:headEnd/>
              <a:tailEnd/>
            </a:ln>
          </p:spPr>
          <p:txBody>
            <a:bodyPr anchor="ctr">
              <a:spAutoFit/>
            </a:bodyPr>
            <a:lstStyle/>
            <a:p>
              <a:endParaRPr lang="zh-CN" altLang="en-US"/>
            </a:p>
          </p:txBody>
        </p:sp>
      </p:grpSp>
      <p:sp>
        <p:nvSpPr>
          <p:cNvPr id="44035" name="Text Box 2">
            <a:extLst>
              <a:ext uri="{FF2B5EF4-FFF2-40B4-BE49-F238E27FC236}">
                <a16:creationId xmlns:a16="http://schemas.microsoft.com/office/drawing/2014/main" id="{0DB54AF8-CBDF-4A96-8225-084D06B30AD2}"/>
              </a:ext>
            </a:extLst>
          </p:cNvPr>
          <p:cNvSpPr txBox="1">
            <a:spLocks noChangeArrowheads="1"/>
          </p:cNvSpPr>
          <p:nvPr/>
        </p:nvSpPr>
        <p:spPr bwMode="auto">
          <a:xfrm>
            <a:off x="395288" y="115888"/>
            <a:ext cx="829468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FontTx/>
              <a:buNone/>
            </a:pPr>
            <a:r>
              <a:rPr lang="en-US" altLang="zh-CN" sz="4400" dirty="0">
                <a:solidFill>
                  <a:schemeClr val="accent2"/>
                </a:solidFill>
                <a:latin typeface="华文细黑" pitchFamily="2" charset="-122"/>
                <a:ea typeface="宋体" panose="02010600030101010101" pitchFamily="2" charset="-122"/>
                <a:cs typeface="+mj-cs"/>
              </a:rPr>
              <a:t>Lambert</a:t>
            </a:r>
            <a:r>
              <a:rPr lang="zh-CN" altLang="en-US" sz="4400" dirty="0">
                <a:solidFill>
                  <a:schemeClr val="accent2"/>
                </a:solidFill>
                <a:latin typeface="华文细黑" pitchFamily="2" charset="-122"/>
                <a:ea typeface="宋体" panose="02010600030101010101" pitchFamily="2" charset="-122"/>
                <a:cs typeface="+mj-cs"/>
              </a:rPr>
              <a:t>漫反射模型</a:t>
            </a:r>
          </a:p>
          <a:p>
            <a:pPr algn="just" eaLnBrk="1" hangingPunct="1">
              <a:spcBef>
                <a:spcPct val="50000"/>
              </a:spcBef>
              <a:buFont typeface="Wingdings" panose="05000000000000000000" pitchFamily="2" charset="2"/>
              <a:buChar char="Ø"/>
            </a:pPr>
            <a:r>
              <a:rPr kumimoji="1" lang="zh-CN" altLang="en-US" sz="2800" dirty="0">
                <a:latin typeface="宋体" panose="02010600030101010101" pitchFamily="2" charset="-122"/>
                <a:ea typeface="宋体" panose="02010600030101010101" pitchFamily="2" charset="-122"/>
              </a:rPr>
              <a:t>对于一个漫反射体，表面的反射光亮度和光源入射角（入射光线和表面法向量的夹角）的余弦成正比</a:t>
            </a:r>
          </a:p>
        </p:txBody>
      </p:sp>
      <p:sp>
        <p:nvSpPr>
          <p:cNvPr id="44036" name="Rectangle 3">
            <a:extLst>
              <a:ext uri="{FF2B5EF4-FFF2-40B4-BE49-F238E27FC236}">
                <a16:creationId xmlns:a16="http://schemas.microsoft.com/office/drawing/2014/main" id="{9E2D0ECF-C3C2-482E-B86F-15C66C98F5DC}"/>
              </a:ext>
            </a:extLst>
          </p:cNvPr>
          <p:cNvSpPr>
            <a:spLocks noChangeArrowheads="1"/>
          </p:cNvSpPr>
          <p:nvPr/>
        </p:nvSpPr>
        <p:spPr bwMode="auto">
          <a:xfrm>
            <a:off x="40767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graphicFrame>
        <p:nvGraphicFramePr>
          <p:cNvPr id="11266" name="Object 4">
            <a:extLst>
              <a:ext uri="{FF2B5EF4-FFF2-40B4-BE49-F238E27FC236}">
                <a16:creationId xmlns:a16="http://schemas.microsoft.com/office/drawing/2014/main" id="{C2782E87-03A7-46D1-B6A3-2328E247C222}"/>
              </a:ext>
            </a:extLst>
          </p:cNvPr>
          <p:cNvGraphicFramePr>
            <a:graphicFrameLocks noChangeAspect="1"/>
          </p:cNvGraphicFramePr>
          <p:nvPr>
            <p:extLst>
              <p:ext uri="{D42A27DB-BD31-4B8C-83A1-F6EECF244321}">
                <p14:modId xmlns:p14="http://schemas.microsoft.com/office/powerpoint/2010/main" val="3230119494"/>
              </p:ext>
            </p:extLst>
          </p:nvPr>
        </p:nvGraphicFramePr>
        <p:xfrm>
          <a:off x="2546784" y="1952096"/>
          <a:ext cx="3059832" cy="678619"/>
        </p:xfrm>
        <a:graphic>
          <a:graphicData uri="http://schemas.openxmlformats.org/presentationml/2006/ole">
            <mc:AlternateContent xmlns:mc="http://schemas.openxmlformats.org/markup-compatibility/2006">
              <mc:Choice xmlns:v="urn:schemas-microsoft-com:vml" Requires="v">
                <p:oleObj spid="_x0000_s44208" name="Equation" r:id="rId8" imgW="1434960" imgH="355320" progId="Equation.DSMT4">
                  <p:embed/>
                </p:oleObj>
              </mc:Choice>
              <mc:Fallback>
                <p:oleObj name="Equation" r:id="rId8" imgW="1434960" imgH="355320" progId="Equation.DSMT4">
                  <p:embed/>
                  <p:pic>
                    <p:nvPicPr>
                      <p:cNvPr id="0" name="Picture 24"/>
                      <p:cNvPicPr>
                        <a:picLocks noChangeAspect="1" noChangeArrowheads="1"/>
                      </p:cNvPicPr>
                      <p:nvPr/>
                    </p:nvPicPr>
                    <p:blipFill>
                      <a:blip r:embed="rId9"/>
                      <a:srcRect/>
                      <a:stretch>
                        <a:fillRect/>
                      </a:stretch>
                    </p:blipFill>
                    <p:spPr bwMode="auto">
                      <a:xfrm>
                        <a:off x="2546784" y="1952096"/>
                        <a:ext cx="3059832" cy="678619"/>
                      </a:xfrm>
                      <a:prstGeom prst="rect">
                        <a:avLst/>
                      </a:prstGeom>
                      <a:noFill/>
                      <a:extLst/>
                    </p:spPr>
                  </p:pic>
                </p:oleObj>
              </mc:Fallback>
            </mc:AlternateContent>
          </a:graphicData>
        </a:graphic>
      </p:graphicFrame>
      <p:sp>
        <p:nvSpPr>
          <p:cNvPr id="11269" name="Text Box 5">
            <a:extLst>
              <a:ext uri="{FF2B5EF4-FFF2-40B4-BE49-F238E27FC236}">
                <a16:creationId xmlns:a16="http://schemas.microsoft.com/office/drawing/2014/main" id="{DD93CBCB-AA8D-4EAC-8685-7CB06CF08D6C}"/>
              </a:ext>
            </a:extLst>
          </p:cNvPr>
          <p:cNvSpPr txBox="1">
            <a:spLocks noChangeArrowheads="1"/>
          </p:cNvSpPr>
          <p:nvPr/>
        </p:nvSpPr>
        <p:spPr bwMode="auto">
          <a:xfrm>
            <a:off x="277813" y="2511425"/>
            <a:ext cx="66262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eaLnBrk="1" hangingPunct="1">
              <a:spcBef>
                <a:spcPct val="50000"/>
              </a:spcBef>
              <a:buFont typeface="Wingdings" panose="05000000000000000000" pitchFamily="2" charset="2"/>
              <a:buChar char="Ø"/>
            </a:pPr>
            <a:r>
              <a:rPr kumimoji="1" lang="en-US" altLang="zh-CN" sz="2400" i="1" dirty="0">
                <a:latin typeface="宋体" panose="02010600030101010101" pitchFamily="2" charset="-122"/>
                <a:ea typeface="宋体" panose="02010600030101010101" pitchFamily="2" charset="-122"/>
              </a:rPr>
              <a:t>I</a:t>
            </a:r>
            <a:r>
              <a:rPr kumimoji="1" lang="en-US" altLang="zh-CN" sz="2400" i="1" baseline="-30000" dirty="0">
                <a:latin typeface="宋体" panose="02010600030101010101" pitchFamily="2" charset="-122"/>
                <a:ea typeface="宋体" panose="02010600030101010101" pitchFamily="2" charset="-122"/>
              </a:rPr>
              <a:t>d</a:t>
            </a:r>
            <a:r>
              <a:rPr kumimoji="1" lang="zh-CN" altLang="en-US" sz="2400" dirty="0">
                <a:latin typeface="宋体" panose="02010600030101010101" pitchFamily="2" charset="-122"/>
                <a:ea typeface="宋体" panose="02010600030101010101" pitchFamily="2" charset="-122"/>
              </a:rPr>
              <a:t>为物体表面漫反射光的光亮度</a:t>
            </a:r>
          </a:p>
          <a:p>
            <a:pPr algn="just" eaLnBrk="1" hangingPunct="1">
              <a:spcBef>
                <a:spcPct val="50000"/>
              </a:spcBef>
              <a:buFont typeface="Wingdings" panose="05000000000000000000" pitchFamily="2" charset="2"/>
              <a:buChar char="Ø"/>
            </a:pPr>
            <a:r>
              <a:rPr kumimoji="1" lang="en-US" altLang="zh-CN" sz="2400" b="1" i="1" dirty="0" err="1">
                <a:latin typeface="宋体" panose="02010600030101010101" pitchFamily="2" charset="-122"/>
                <a:ea typeface="宋体" panose="02010600030101010101" pitchFamily="2" charset="-122"/>
              </a:rPr>
              <a:t>I</a:t>
            </a:r>
            <a:r>
              <a:rPr kumimoji="1" lang="en-US" altLang="zh-CN" sz="2400" b="1" i="1" baseline="-30000" dirty="0" err="1">
                <a:latin typeface="宋体" panose="02010600030101010101" pitchFamily="2" charset="-122"/>
                <a:ea typeface="宋体" panose="02010600030101010101" pitchFamily="2" charset="-122"/>
              </a:rPr>
              <a:t>p</a:t>
            </a:r>
            <a:r>
              <a:rPr kumimoji="1" lang="zh-CN" altLang="en-US" sz="2400" dirty="0">
                <a:latin typeface="宋体" panose="02010600030101010101" pitchFamily="2" charset="-122"/>
                <a:ea typeface="宋体" panose="02010600030101010101" pitchFamily="2" charset="-122"/>
              </a:rPr>
              <a:t>为光源入射光亮度</a:t>
            </a:r>
          </a:p>
          <a:p>
            <a:pPr algn="just" eaLnBrk="1" hangingPunct="1">
              <a:spcBef>
                <a:spcPct val="50000"/>
              </a:spcBef>
              <a:buFont typeface="Wingdings" panose="05000000000000000000" pitchFamily="2" charset="2"/>
              <a:buChar char="Ø"/>
            </a:pPr>
            <a:r>
              <a:rPr kumimoji="1" lang="en-US" altLang="zh-CN" sz="2400" i="1" dirty="0" err="1">
                <a:latin typeface="宋体" panose="02010600030101010101" pitchFamily="2" charset="-122"/>
                <a:ea typeface="宋体" panose="02010600030101010101" pitchFamily="2" charset="-122"/>
              </a:rPr>
              <a:t>i</a:t>
            </a:r>
            <a:r>
              <a:rPr kumimoji="1" lang="zh-CN" altLang="en-US" sz="2400" dirty="0">
                <a:latin typeface="宋体" panose="02010600030101010101" pitchFamily="2" charset="-122"/>
                <a:ea typeface="宋体" panose="02010600030101010101" pitchFamily="2" charset="-122"/>
              </a:rPr>
              <a:t>为光源入射角</a:t>
            </a:r>
          </a:p>
          <a:p>
            <a:pPr algn="just" eaLnBrk="1" hangingPunct="1">
              <a:spcBef>
                <a:spcPct val="50000"/>
              </a:spcBef>
              <a:buFont typeface="Wingdings" panose="05000000000000000000" pitchFamily="2" charset="2"/>
              <a:buChar char="Ø"/>
            </a:pPr>
            <a:r>
              <a:rPr kumimoji="1" lang="en-US" altLang="zh-CN" sz="2400" i="1" dirty="0" err="1">
                <a:latin typeface="宋体" panose="02010600030101010101" pitchFamily="2" charset="-122"/>
                <a:ea typeface="宋体" panose="02010600030101010101" pitchFamily="2" charset="-122"/>
              </a:rPr>
              <a:t>k</a:t>
            </a:r>
            <a:r>
              <a:rPr kumimoji="1" lang="en-US" altLang="zh-CN" sz="2400" i="1" baseline="-30000" dirty="0" err="1">
                <a:latin typeface="宋体" panose="02010600030101010101" pitchFamily="2" charset="-122"/>
                <a:ea typeface="宋体" panose="02010600030101010101" pitchFamily="2" charset="-122"/>
              </a:rPr>
              <a:t>d</a:t>
            </a:r>
            <a:r>
              <a:rPr kumimoji="1" lang="zh-CN" altLang="en-US" sz="2400" dirty="0">
                <a:latin typeface="宋体" panose="02010600030101010101" pitchFamily="2" charset="-122"/>
                <a:ea typeface="宋体" panose="02010600030101010101" pitchFamily="2" charset="-122"/>
              </a:rPr>
              <a:t>为漫射系数，</a:t>
            </a:r>
            <a:endParaRPr kumimoji="1" lang="en-US" altLang="zh-CN" sz="2400" dirty="0">
              <a:latin typeface="宋体" panose="02010600030101010101" pitchFamily="2" charset="-122"/>
              <a:ea typeface="宋体" panose="02010600030101010101" pitchFamily="2" charset="-122"/>
            </a:endParaRPr>
          </a:p>
          <a:p>
            <a:pPr algn="just" eaLnBrk="1" hangingPunct="1">
              <a:spcBef>
                <a:spcPct val="50000"/>
              </a:spcBef>
              <a:buFontTx/>
              <a:buNone/>
            </a:pPr>
            <a:r>
              <a:rPr kumimoji="1" lang="zh-CN" altLang="en-US" sz="2400" dirty="0">
                <a:latin typeface="宋体" panose="02010600030101010101" pitchFamily="2" charset="-122"/>
                <a:ea typeface="宋体" panose="02010600030101010101" pitchFamily="2" charset="-122"/>
              </a:rPr>
              <a:t>决定于表面材料</a:t>
            </a:r>
            <a:r>
              <a:rPr kumimoji="1" lang="en-US" altLang="zh-CN" sz="2400" dirty="0">
                <a:latin typeface="宋体" panose="02010600030101010101" pitchFamily="2" charset="-122"/>
                <a:ea typeface="宋体" panose="02010600030101010101" pitchFamily="2" charset="-122"/>
              </a:rPr>
              <a:t>(0≤</a:t>
            </a:r>
            <a:r>
              <a:rPr kumimoji="1" lang="en-US" altLang="zh-CN" sz="2400" i="1" dirty="0">
                <a:latin typeface="宋体" panose="02010600030101010101" pitchFamily="2" charset="-122"/>
                <a:ea typeface="宋体" panose="02010600030101010101" pitchFamily="2" charset="-122"/>
              </a:rPr>
              <a:t>k</a:t>
            </a:r>
            <a:r>
              <a:rPr kumimoji="1" lang="en-US" altLang="zh-CN" sz="2400" i="1" baseline="-30000" dirty="0">
                <a:latin typeface="宋体" panose="02010600030101010101" pitchFamily="2" charset="-122"/>
                <a:ea typeface="宋体" panose="02010600030101010101" pitchFamily="2" charset="-122"/>
              </a:rPr>
              <a:t>d</a:t>
            </a:r>
            <a:r>
              <a:rPr kumimoji="1" lang="en-US" altLang="zh-CN" sz="2400" dirty="0">
                <a:latin typeface="宋体" panose="02010600030101010101" pitchFamily="2" charset="-122"/>
                <a:ea typeface="宋体" panose="02010600030101010101" pitchFamily="2" charset="-122"/>
              </a:rPr>
              <a:t>≤1)  </a:t>
            </a:r>
          </a:p>
        </p:txBody>
      </p:sp>
      <p:sp>
        <p:nvSpPr>
          <p:cNvPr id="44039" name="日期占位符 1">
            <a:extLst>
              <a:ext uri="{FF2B5EF4-FFF2-40B4-BE49-F238E27FC236}">
                <a16:creationId xmlns:a16="http://schemas.microsoft.com/office/drawing/2014/main" id="{0100FDF0-FBDC-4C14-BC70-D403CED4BD4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704E6A93-A673-4558-87DA-24A13531A51C}"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linds(horizontal)">
                                      <p:cBhvr>
                                        <p:cTn id="7" dur="500"/>
                                        <p:tgtEl>
                                          <p:spTgt spid="11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269"/>
                                        </p:tgtEl>
                                        <p:attrNameLst>
                                          <p:attrName>style.visibility</p:attrName>
                                        </p:attrNameLst>
                                      </p:cBhvr>
                                      <p:to>
                                        <p:strVal val="visible"/>
                                      </p:to>
                                    </p:set>
                                    <p:animEffect transition="in" filter="checkerboard(across)">
                                      <p:cBhvr>
                                        <p:cTn id="12"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DCD79699-0643-43B1-8A8A-A428DBB42F53}"/>
              </a:ext>
            </a:extLst>
          </p:cNvPr>
          <p:cNvSpPr>
            <a:spLocks noGrp="1" noChangeArrowheads="1"/>
          </p:cNvSpPr>
          <p:nvPr>
            <p:ph type="title"/>
          </p:nvPr>
        </p:nvSpPr>
        <p:spPr/>
        <p:txBody>
          <a:bodyPr/>
          <a:lstStyle/>
          <a:p>
            <a:r>
              <a:rPr lang="zh-CN" altLang="en-US"/>
              <a:t>镜面反射光</a:t>
            </a:r>
          </a:p>
        </p:txBody>
      </p:sp>
      <p:sp>
        <p:nvSpPr>
          <p:cNvPr id="46083" name="内容占位符 2">
            <a:extLst>
              <a:ext uri="{FF2B5EF4-FFF2-40B4-BE49-F238E27FC236}">
                <a16:creationId xmlns:a16="http://schemas.microsoft.com/office/drawing/2014/main" id="{B3531E5D-5531-4657-91AE-20D592FCB00C}"/>
              </a:ext>
            </a:extLst>
          </p:cNvPr>
          <p:cNvSpPr>
            <a:spLocks noGrp="1" noChangeArrowheads="1"/>
          </p:cNvSpPr>
          <p:nvPr>
            <p:ph idx="1"/>
          </p:nvPr>
        </p:nvSpPr>
        <p:spPr/>
        <p:txBody>
          <a:bodyPr/>
          <a:lstStyle/>
          <a:p>
            <a:r>
              <a:rPr lang="zh-CN" altLang="en-US" sz="2800" dirty="0"/>
              <a:t>大多数曲面既不是理想的漫反射型曲面，也不是真正的镜面</a:t>
            </a:r>
            <a:r>
              <a:rPr lang="en-US" altLang="zh-CN" sz="2800" dirty="0"/>
              <a:t>(</a:t>
            </a:r>
            <a:r>
              <a:rPr lang="zh-CN" altLang="en-US" sz="2800" dirty="0"/>
              <a:t>理想反射</a:t>
            </a:r>
            <a:r>
              <a:rPr lang="en-US" altLang="zh-CN" sz="2800" dirty="0"/>
              <a:t>)</a:t>
            </a:r>
          </a:p>
          <a:p>
            <a:r>
              <a:rPr lang="zh-CN" altLang="en-US" sz="2800" dirty="0"/>
              <a:t>光滑表面之所以显出镜面高光，是因为入射光被反射后，</a:t>
            </a:r>
            <a:r>
              <a:rPr lang="zh-CN" altLang="en-US" sz="2800" dirty="0">
                <a:solidFill>
                  <a:srgbClr val="0070C0"/>
                </a:solidFill>
              </a:rPr>
              <a:t>绝大多数集中在反射方向周围</a:t>
            </a:r>
          </a:p>
        </p:txBody>
      </p:sp>
      <p:sp>
        <p:nvSpPr>
          <p:cNvPr id="46084" name="日期占位符 3">
            <a:extLst>
              <a:ext uri="{FF2B5EF4-FFF2-40B4-BE49-F238E27FC236}">
                <a16:creationId xmlns:a16="http://schemas.microsoft.com/office/drawing/2014/main" id="{54F0DD66-DC78-4D9A-8894-42A1766169E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6E51DBDF-619C-4334-BD01-CB8BCAD5697A}"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46085" name="Picture 2">
            <a:extLst>
              <a:ext uri="{FF2B5EF4-FFF2-40B4-BE49-F238E27FC236}">
                <a16:creationId xmlns:a16="http://schemas.microsoft.com/office/drawing/2014/main" id="{FE84E4D9-A198-4305-B60A-D567181390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6325" y="3357563"/>
            <a:ext cx="4014788" cy="33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falloff">
            <a:extLst>
              <a:ext uri="{FF2B5EF4-FFF2-40B4-BE49-F238E27FC236}">
                <a16:creationId xmlns:a16="http://schemas.microsoft.com/office/drawing/2014/main" id="{F1ACBDF2-5C2C-4ECB-BB25-F0CEA30CE4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3673475"/>
            <a:ext cx="3370262"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2">
            <a:extLst>
              <a:ext uri="{FF2B5EF4-FFF2-40B4-BE49-F238E27FC236}">
                <a16:creationId xmlns:a16="http://schemas.microsoft.com/office/drawing/2014/main" id="{7281C52E-CF84-4876-BDA4-13A98A58580F}"/>
              </a:ext>
            </a:extLst>
          </p:cNvPr>
          <p:cNvSpPr txBox="1">
            <a:spLocks noChangeArrowheads="1"/>
          </p:cNvSpPr>
          <p:nvPr/>
        </p:nvSpPr>
        <p:spPr bwMode="auto">
          <a:xfrm>
            <a:off x="428625" y="1143000"/>
            <a:ext cx="8104188" cy="3724275"/>
          </a:xfrm>
          <a:prstGeom prst="rect">
            <a:avLst/>
          </a:prstGeom>
          <a:noFill/>
          <a:ln w="9525">
            <a:noFill/>
            <a:miter lim="800000"/>
            <a:headEnd/>
            <a:tailEnd/>
          </a:ln>
        </p:spPr>
        <p:txBody>
          <a:bodyPr>
            <a:spAutoFit/>
          </a:bodyPr>
          <a:lstStyle/>
          <a:p>
            <a:pPr indent="182563" eaLnBrk="1" hangingPunct="1">
              <a:spcBef>
                <a:spcPct val="50000"/>
              </a:spcBef>
              <a:buFont typeface="Arial" pitchFamily="34" charset="0"/>
              <a:buChar char="•"/>
              <a:defRPr/>
            </a:pPr>
            <a:r>
              <a:rPr kumimoji="1" lang="zh-CN" altLang="en-US" sz="3200" dirty="0">
                <a:latin typeface="华文宋体" pitchFamily="2" charset="-122"/>
                <a:ea typeface="华文宋体" pitchFamily="2" charset="-122"/>
              </a:rPr>
              <a:t>镜面反射光</a:t>
            </a:r>
            <a:r>
              <a:rPr kumimoji="1" lang="en-US" altLang="zh-CN" sz="3200" i="1" dirty="0">
                <a:latin typeface="华文宋体" pitchFamily="2" charset="-122"/>
                <a:ea typeface="华文宋体" pitchFamily="2" charset="-122"/>
              </a:rPr>
              <a:t>I</a:t>
            </a:r>
            <a:r>
              <a:rPr kumimoji="1" lang="en-US" altLang="zh-CN" sz="3200" i="1" baseline="-30000" dirty="0">
                <a:latin typeface="华文宋体" pitchFamily="2" charset="-122"/>
                <a:ea typeface="华文宋体" pitchFamily="2" charset="-122"/>
              </a:rPr>
              <a:t>s</a:t>
            </a:r>
            <a:r>
              <a:rPr kumimoji="1" lang="zh-CN" altLang="en-US" sz="3200" dirty="0">
                <a:latin typeface="华文宋体" pitchFamily="2" charset="-122"/>
                <a:ea typeface="华文宋体" pitchFamily="2" charset="-122"/>
              </a:rPr>
              <a:t>计算：</a:t>
            </a:r>
            <a:endParaRPr kumimoji="1" lang="en-US" altLang="zh-CN" sz="3200" dirty="0">
              <a:latin typeface="华文宋体" pitchFamily="2" charset="-122"/>
              <a:ea typeface="华文宋体" pitchFamily="2" charset="-122"/>
            </a:endParaRPr>
          </a:p>
          <a:p>
            <a:pPr eaLnBrk="1" hangingPunct="1">
              <a:spcBef>
                <a:spcPct val="50000"/>
              </a:spcBef>
              <a:defRPr/>
            </a:pPr>
            <a:endParaRPr kumimoji="1" lang="zh-CN" altLang="en-US" sz="2400" dirty="0">
              <a:latin typeface="华文宋体" pitchFamily="2" charset="-122"/>
              <a:ea typeface="华文宋体" pitchFamily="2" charset="-122"/>
            </a:endParaRPr>
          </a:p>
          <a:p>
            <a:pPr indent="182563" eaLnBrk="1" hangingPunct="1">
              <a:spcBef>
                <a:spcPct val="50000"/>
              </a:spcBef>
              <a:buFont typeface="Arial" pitchFamily="34" charset="0"/>
              <a:buChar char="•"/>
              <a:defRPr/>
            </a:pPr>
            <a:r>
              <a:rPr kumimoji="1" lang="en-US" altLang="zh-CN" sz="2800" i="1" dirty="0" err="1">
                <a:latin typeface="华文宋体" pitchFamily="2" charset="-122"/>
                <a:ea typeface="华文宋体" pitchFamily="2" charset="-122"/>
              </a:rPr>
              <a:t>I</a:t>
            </a:r>
            <a:r>
              <a:rPr kumimoji="1" lang="en-US" altLang="zh-CN" sz="2800" i="1" baseline="-30000" dirty="0" err="1">
                <a:latin typeface="华文宋体" pitchFamily="2" charset="-122"/>
                <a:ea typeface="华文宋体" pitchFamily="2" charset="-122"/>
              </a:rPr>
              <a:t>p</a:t>
            </a:r>
            <a:r>
              <a:rPr kumimoji="1" lang="zh-CN" altLang="en-US" sz="2800" dirty="0">
                <a:latin typeface="华文宋体" pitchFamily="2" charset="-122"/>
                <a:ea typeface="华文宋体" pitchFamily="2" charset="-122"/>
              </a:rPr>
              <a:t>为入射光的光亮度</a:t>
            </a:r>
          </a:p>
          <a:p>
            <a:pPr indent="182563" eaLnBrk="1" hangingPunct="1">
              <a:spcBef>
                <a:spcPct val="50000"/>
              </a:spcBef>
              <a:buFont typeface="Arial" pitchFamily="34" charset="0"/>
              <a:buChar char="•"/>
              <a:defRPr/>
            </a:pPr>
            <a:r>
              <a:rPr kumimoji="1" lang="en-US" altLang="zh-CN" sz="2800" dirty="0">
                <a:latin typeface="华文宋体" pitchFamily="2" charset="-122"/>
                <a:ea typeface="华文宋体" pitchFamily="2" charset="-122"/>
              </a:rPr>
              <a:t>θ</a:t>
            </a:r>
            <a:r>
              <a:rPr kumimoji="1" lang="zh-CN" altLang="en-US" sz="2800" dirty="0">
                <a:latin typeface="华文宋体" pitchFamily="2" charset="-122"/>
                <a:ea typeface="华文宋体" pitchFamily="2" charset="-122"/>
              </a:rPr>
              <a:t>为反射方向和视线方向夹角，介于</a:t>
            </a:r>
            <a:r>
              <a:rPr kumimoji="1" lang="en-US" altLang="zh-CN" sz="2800" dirty="0">
                <a:latin typeface="华文宋体" pitchFamily="2" charset="-122"/>
                <a:ea typeface="华文宋体" pitchFamily="2" charset="-122"/>
              </a:rPr>
              <a:t>0</a:t>
            </a:r>
            <a:r>
              <a:rPr kumimoji="1" lang="en-US" altLang="zh-CN" sz="2800" baseline="30000" dirty="0">
                <a:latin typeface="华文宋体" pitchFamily="2" charset="-122"/>
                <a:ea typeface="华文宋体" pitchFamily="2" charset="-122"/>
              </a:rPr>
              <a:t>o</a:t>
            </a:r>
            <a:r>
              <a:rPr kumimoji="1" lang="zh-CN" altLang="en-US" sz="2800" dirty="0">
                <a:latin typeface="华文宋体" pitchFamily="2" charset="-122"/>
                <a:ea typeface="华文宋体" pitchFamily="2" charset="-122"/>
              </a:rPr>
              <a:t>到</a:t>
            </a:r>
            <a:r>
              <a:rPr kumimoji="1" lang="en-US" altLang="zh-CN" sz="2800" dirty="0">
                <a:latin typeface="华文宋体" pitchFamily="2" charset="-122"/>
                <a:ea typeface="华文宋体" pitchFamily="2" charset="-122"/>
              </a:rPr>
              <a:t>90</a:t>
            </a:r>
            <a:r>
              <a:rPr kumimoji="1" lang="en-US" altLang="zh-CN" sz="2800" baseline="30000" dirty="0">
                <a:latin typeface="华文宋体" pitchFamily="2" charset="-122"/>
                <a:ea typeface="华文宋体" pitchFamily="2" charset="-122"/>
              </a:rPr>
              <a:t>o</a:t>
            </a:r>
            <a:r>
              <a:rPr kumimoji="1" lang="zh-CN" altLang="en-US" sz="2800" dirty="0">
                <a:latin typeface="华文宋体" pitchFamily="2" charset="-122"/>
                <a:ea typeface="华文宋体" pitchFamily="2" charset="-122"/>
              </a:rPr>
              <a:t>之间</a:t>
            </a:r>
          </a:p>
          <a:p>
            <a:pPr indent="182563" eaLnBrk="1" hangingPunct="1">
              <a:spcBef>
                <a:spcPct val="50000"/>
              </a:spcBef>
              <a:buFont typeface="Arial" pitchFamily="34" charset="0"/>
              <a:buChar char="•"/>
              <a:defRPr/>
            </a:pPr>
            <a:r>
              <a:rPr kumimoji="1" lang="en-US" altLang="zh-CN" sz="2800" i="1" dirty="0">
                <a:latin typeface="华文宋体" pitchFamily="2" charset="-122"/>
                <a:ea typeface="华文宋体" pitchFamily="2" charset="-122"/>
              </a:rPr>
              <a:t>n</a:t>
            </a:r>
            <a:r>
              <a:rPr kumimoji="1" lang="zh-CN" altLang="en-US" sz="2800" dirty="0">
                <a:latin typeface="华文宋体" pitchFamily="2" charset="-122"/>
                <a:ea typeface="华文宋体" pitchFamily="2" charset="-122"/>
              </a:rPr>
              <a:t>为镜面反射会聚指数</a:t>
            </a:r>
            <a:r>
              <a:rPr kumimoji="1" lang="en-US" altLang="zh-CN" sz="2800" dirty="0">
                <a:latin typeface="华文宋体" pitchFamily="2" charset="-122"/>
                <a:ea typeface="华文宋体" pitchFamily="2" charset="-122"/>
              </a:rPr>
              <a:t>(</a:t>
            </a:r>
            <a:r>
              <a:rPr kumimoji="1" lang="zh-CN" altLang="en-US" sz="2800" dirty="0">
                <a:latin typeface="华文宋体" pitchFamily="2" charset="-122"/>
                <a:ea typeface="华文宋体" pitchFamily="2" charset="-122"/>
              </a:rPr>
              <a:t>与物体表面光滑度有关</a:t>
            </a:r>
            <a:r>
              <a:rPr kumimoji="1" lang="en-US" altLang="zh-CN" sz="2800" dirty="0">
                <a:latin typeface="华文宋体" pitchFamily="2" charset="-122"/>
                <a:ea typeface="华文宋体" pitchFamily="2" charset="-122"/>
              </a:rPr>
              <a:t>)</a:t>
            </a:r>
          </a:p>
          <a:p>
            <a:pPr indent="182563" eaLnBrk="1" hangingPunct="1">
              <a:spcBef>
                <a:spcPct val="50000"/>
              </a:spcBef>
              <a:buFont typeface="Arial" pitchFamily="34" charset="0"/>
              <a:buChar char="•"/>
              <a:defRPr/>
            </a:pPr>
            <a:r>
              <a:rPr kumimoji="1" lang="en-US" altLang="zh-CN" sz="2800" i="1" dirty="0" err="1">
                <a:latin typeface="华文宋体" pitchFamily="2" charset="-122"/>
                <a:ea typeface="华文宋体" pitchFamily="2" charset="-122"/>
              </a:rPr>
              <a:t>k</a:t>
            </a:r>
            <a:r>
              <a:rPr kumimoji="1" lang="en-US" altLang="zh-CN" sz="2800" i="1" baseline="-30000" dirty="0" err="1">
                <a:latin typeface="华文宋体" pitchFamily="2" charset="-122"/>
                <a:ea typeface="华文宋体" pitchFamily="2" charset="-122"/>
              </a:rPr>
              <a:t>s</a:t>
            </a:r>
            <a:r>
              <a:rPr kumimoji="1" lang="zh-CN" altLang="en-US" sz="2800" dirty="0">
                <a:latin typeface="华文宋体" pitchFamily="2" charset="-122"/>
                <a:ea typeface="华文宋体" pitchFamily="2" charset="-122"/>
              </a:rPr>
              <a:t>为镜面反射系数</a:t>
            </a:r>
            <a:r>
              <a:rPr kumimoji="1" lang="en-US" altLang="zh-CN" sz="2800" dirty="0">
                <a:latin typeface="华文宋体" pitchFamily="2" charset="-122"/>
                <a:ea typeface="华文宋体" pitchFamily="2" charset="-122"/>
              </a:rPr>
              <a:t>(</a:t>
            </a:r>
            <a:r>
              <a:rPr kumimoji="1" lang="zh-CN" altLang="en-US" sz="2800" dirty="0">
                <a:latin typeface="华文宋体" pitchFamily="2" charset="-122"/>
                <a:ea typeface="华文宋体" pitchFamily="2" charset="-122"/>
              </a:rPr>
              <a:t>与材料性质和入射光波长有关</a:t>
            </a:r>
            <a:r>
              <a:rPr kumimoji="1" lang="en-US" altLang="zh-CN" sz="2800" dirty="0">
                <a:latin typeface="华文宋体" pitchFamily="2" charset="-122"/>
                <a:ea typeface="华文宋体" pitchFamily="2" charset="-122"/>
              </a:rPr>
              <a:t>)</a:t>
            </a:r>
            <a:r>
              <a:rPr kumimoji="1" lang="zh-CN" altLang="en-US" sz="2800" dirty="0">
                <a:latin typeface="华文宋体" pitchFamily="2" charset="-122"/>
                <a:ea typeface="华文宋体" pitchFamily="2" charset="-122"/>
              </a:rPr>
              <a:t>   </a:t>
            </a:r>
          </a:p>
        </p:txBody>
      </p:sp>
      <p:graphicFrame>
        <p:nvGraphicFramePr>
          <p:cNvPr id="13314" name="Object 3">
            <a:extLst>
              <a:ext uri="{FF2B5EF4-FFF2-40B4-BE49-F238E27FC236}">
                <a16:creationId xmlns:a16="http://schemas.microsoft.com/office/drawing/2014/main" id="{AB739154-DA0B-42EE-BA29-42CB441805A0}"/>
              </a:ext>
            </a:extLst>
          </p:cNvPr>
          <p:cNvGraphicFramePr>
            <a:graphicFrameLocks noChangeAspect="1"/>
          </p:cNvGraphicFramePr>
          <p:nvPr/>
        </p:nvGraphicFramePr>
        <p:xfrm>
          <a:off x="723900" y="1628775"/>
          <a:ext cx="3832225" cy="785813"/>
        </p:xfrm>
        <a:graphic>
          <a:graphicData uri="http://schemas.openxmlformats.org/presentationml/2006/ole">
            <mc:AlternateContent xmlns:mc="http://schemas.openxmlformats.org/markup-compatibility/2006">
              <mc:Choice xmlns:v="urn:schemas-microsoft-com:vml" Requires="v">
                <p:oleObj spid="_x0000_s47310" name="Equation" r:id="rId4" imgW="736600" imgH="203200" progId="">
                  <p:embed/>
                </p:oleObj>
              </mc:Choice>
              <mc:Fallback>
                <p:oleObj name="Equation" r:id="rId4" imgW="736600" imgH="203200" progId="">
                  <p:embed/>
                  <p:pic>
                    <p:nvPicPr>
                      <p:cNvPr id="0" name="Picture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 y="1628775"/>
                        <a:ext cx="3832225"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62">
            <a:extLst>
              <a:ext uri="{FF2B5EF4-FFF2-40B4-BE49-F238E27FC236}">
                <a16:creationId xmlns:a16="http://schemas.microsoft.com/office/drawing/2014/main" id="{00D47E00-A24B-4FB2-8760-CF2EF87B43B5}"/>
              </a:ext>
            </a:extLst>
          </p:cNvPr>
          <p:cNvGrpSpPr>
            <a:grpSpLocks/>
          </p:cNvGrpSpPr>
          <p:nvPr/>
        </p:nvGrpSpPr>
        <p:grpSpPr bwMode="auto">
          <a:xfrm>
            <a:off x="4787900" y="4797425"/>
            <a:ext cx="4127500" cy="2078038"/>
            <a:chOff x="4572000" y="987425"/>
            <a:chExt cx="4127500" cy="2078038"/>
          </a:xfrm>
        </p:grpSpPr>
        <p:sp>
          <p:nvSpPr>
            <p:cNvPr id="47118" name="Freeform 33">
              <a:extLst>
                <a:ext uri="{FF2B5EF4-FFF2-40B4-BE49-F238E27FC236}">
                  <a16:creationId xmlns:a16="http://schemas.microsoft.com/office/drawing/2014/main" id="{D653B3C8-D9C5-4794-8826-B48F8FD4816B}"/>
                </a:ext>
              </a:extLst>
            </p:cNvPr>
            <p:cNvSpPr>
              <a:spLocks/>
            </p:cNvSpPr>
            <p:nvPr/>
          </p:nvSpPr>
          <p:spPr bwMode="auto">
            <a:xfrm>
              <a:off x="5940425" y="1168400"/>
              <a:ext cx="1828800" cy="1828800"/>
            </a:xfrm>
            <a:custGeom>
              <a:avLst/>
              <a:gdLst>
                <a:gd name="T0" fmla="*/ 2147483646 w 768"/>
                <a:gd name="T1" fmla="*/ 2147483646 h 768"/>
                <a:gd name="T2" fmla="*/ 2147483646 w 768"/>
                <a:gd name="T3" fmla="*/ 0 h 768"/>
                <a:gd name="T4" fmla="*/ 2147483646 w 768"/>
                <a:gd name="T5" fmla="*/ 2147483646 h 768"/>
                <a:gd name="T6" fmla="*/ 0 w 768"/>
                <a:gd name="T7" fmla="*/ 2147483646 h 768"/>
                <a:gd name="T8" fmla="*/ 0 60000 65536"/>
                <a:gd name="T9" fmla="*/ 0 60000 65536"/>
                <a:gd name="T10" fmla="*/ 0 60000 65536"/>
                <a:gd name="T11" fmla="*/ 0 60000 65536"/>
                <a:gd name="T12" fmla="*/ 0 w 768"/>
                <a:gd name="T13" fmla="*/ 0 h 768"/>
                <a:gd name="T14" fmla="*/ 768 w 768"/>
                <a:gd name="T15" fmla="*/ 768 h 768"/>
              </a:gdLst>
              <a:ahLst/>
              <a:cxnLst>
                <a:cxn ang="T8">
                  <a:pos x="T0" y="T1"/>
                </a:cxn>
                <a:cxn ang="T9">
                  <a:pos x="T2" y="T3"/>
                </a:cxn>
                <a:cxn ang="T10">
                  <a:pos x="T4" y="T5"/>
                </a:cxn>
                <a:cxn ang="T11">
                  <a:pos x="T6" y="T7"/>
                </a:cxn>
              </a:cxnLst>
              <a:rect l="T12" t="T13" r="T14" b="T15"/>
              <a:pathLst>
                <a:path w="768" h="768">
                  <a:moveTo>
                    <a:pt x="48" y="768"/>
                  </a:moveTo>
                  <a:lnTo>
                    <a:pt x="240" y="0"/>
                  </a:lnTo>
                  <a:lnTo>
                    <a:pt x="768" y="432"/>
                  </a:lnTo>
                  <a:lnTo>
                    <a:pt x="0" y="768"/>
                  </a:lnTo>
                </a:path>
              </a:pathLst>
            </a:custGeom>
            <a:solidFill>
              <a:schemeClr val="accent1">
                <a:alpha val="50195"/>
              </a:schemeClr>
            </a:solidFill>
            <a:ln w="9525">
              <a:solidFill>
                <a:schemeClr val="tx1"/>
              </a:solidFill>
              <a:round/>
              <a:headEnd/>
              <a:tailEnd/>
            </a:ln>
          </p:spPr>
          <p:txBody>
            <a:bodyPr/>
            <a:lstStyle/>
            <a:p>
              <a:endParaRPr lang="zh-CN" altLang="en-US"/>
            </a:p>
          </p:txBody>
        </p:sp>
        <p:grpSp>
          <p:nvGrpSpPr>
            <p:cNvPr id="47119" name="Group 34">
              <a:extLst>
                <a:ext uri="{FF2B5EF4-FFF2-40B4-BE49-F238E27FC236}">
                  <a16:creationId xmlns:a16="http://schemas.microsoft.com/office/drawing/2014/main" id="{F7F40F65-41F3-41F4-9BEB-CBA2BC800CF4}"/>
                </a:ext>
              </a:extLst>
            </p:cNvPr>
            <p:cNvGrpSpPr>
              <a:grpSpLocks/>
            </p:cNvGrpSpPr>
            <p:nvPr/>
          </p:nvGrpSpPr>
          <p:grpSpPr bwMode="auto">
            <a:xfrm>
              <a:off x="4572000" y="987425"/>
              <a:ext cx="4127500" cy="2078038"/>
              <a:chOff x="3064" y="65"/>
              <a:chExt cx="2600" cy="1309"/>
            </a:xfrm>
          </p:grpSpPr>
          <p:sp>
            <p:nvSpPr>
              <p:cNvPr id="47120" name="Text Box 35">
                <a:extLst>
                  <a:ext uri="{FF2B5EF4-FFF2-40B4-BE49-F238E27FC236}">
                    <a16:creationId xmlns:a16="http://schemas.microsoft.com/office/drawing/2014/main" id="{96A086C1-9DD4-4B96-A635-DA5863C3EFAE}"/>
                  </a:ext>
                </a:extLst>
              </p:cNvPr>
              <p:cNvSpPr txBox="1">
                <a:spLocks noChangeArrowheads="1"/>
              </p:cNvSpPr>
              <p:nvPr/>
            </p:nvSpPr>
            <p:spPr bwMode="auto">
              <a:xfrm>
                <a:off x="3792" y="96"/>
                <a:ext cx="38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1800" i="1">
                    <a:latin typeface="Times New Roman" panose="02020603050405020304" pitchFamily="18" charset="0"/>
                    <a:ea typeface="宋体" panose="02010600030101010101" pitchFamily="2" charset="-122"/>
                  </a:rPr>
                  <a:t>N</a:t>
                </a:r>
              </a:p>
            </p:txBody>
          </p:sp>
          <p:sp>
            <p:nvSpPr>
              <p:cNvPr id="47121" name="Text Box 36">
                <a:extLst>
                  <a:ext uri="{FF2B5EF4-FFF2-40B4-BE49-F238E27FC236}">
                    <a16:creationId xmlns:a16="http://schemas.microsoft.com/office/drawing/2014/main" id="{5935C974-D7FC-4A2C-86F7-28B1BB8BA66C}"/>
                  </a:ext>
                </a:extLst>
              </p:cNvPr>
              <p:cNvSpPr txBox="1">
                <a:spLocks noChangeArrowheads="1"/>
              </p:cNvSpPr>
              <p:nvPr/>
            </p:nvSpPr>
            <p:spPr bwMode="auto">
              <a:xfrm>
                <a:off x="4729" y="65"/>
                <a:ext cx="647"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zh-CN" altLang="en-US" sz="1800">
                    <a:latin typeface="Times New Roman" panose="02020603050405020304" pitchFamily="18" charset="0"/>
                    <a:ea typeface="宋体" panose="02010600030101010101" pitchFamily="2" charset="-122"/>
                  </a:rPr>
                  <a:t>反射光</a:t>
                </a:r>
              </a:p>
            </p:txBody>
          </p:sp>
          <p:sp>
            <p:nvSpPr>
              <p:cNvPr id="47122" name="Text Box 37">
                <a:extLst>
                  <a:ext uri="{FF2B5EF4-FFF2-40B4-BE49-F238E27FC236}">
                    <a16:creationId xmlns:a16="http://schemas.microsoft.com/office/drawing/2014/main" id="{181BD495-AAF6-4F57-A27D-E9B30545DCF9}"/>
                  </a:ext>
                </a:extLst>
              </p:cNvPr>
              <p:cNvSpPr txBox="1">
                <a:spLocks noChangeArrowheads="1"/>
              </p:cNvSpPr>
              <p:nvPr/>
            </p:nvSpPr>
            <p:spPr bwMode="auto">
              <a:xfrm>
                <a:off x="3064" y="83"/>
                <a:ext cx="778"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zh-CN" altLang="en-US" sz="1800">
                    <a:latin typeface="Times New Roman" panose="02020603050405020304" pitchFamily="18" charset="0"/>
                    <a:ea typeface="宋体" panose="02010600030101010101" pitchFamily="2" charset="-122"/>
                  </a:rPr>
                  <a:t>入射光</a:t>
                </a:r>
              </a:p>
            </p:txBody>
          </p:sp>
          <p:grpSp>
            <p:nvGrpSpPr>
              <p:cNvPr id="47123" name="Group 38">
                <a:extLst>
                  <a:ext uri="{FF2B5EF4-FFF2-40B4-BE49-F238E27FC236}">
                    <a16:creationId xmlns:a16="http://schemas.microsoft.com/office/drawing/2014/main" id="{E4FC9C45-9EA9-4EF4-A8F8-131FCEB4F1E5}"/>
                  </a:ext>
                </a:extLst>
              </p:cNvPr>
              <p:cNvGrpSpPr>
                <a:grpSpLocks/>
              </p:cNvGrpSpPr>
              <p:nvPr/>
            </p:nvGrpSpPr>
            <p:grpSpPr bwMode="auto">
              <a:xfrm>
                <a:off x="3264" y="96"/>
                <a:ext cx="1523" cy="1278"/>
                <a:chOff x="6301" y="9157"/>
                <a:chExt cx="3312" cy="2311"/>
              </a:xfrm>
            </p:grpSpPr>
            <p:sp>
              <p:nvSpPr>
                <p:cNvPr id="47126" name="Line 39">
                  <a:extLst>
                    <a:ext uri="{FF2B5EF4-FFF2-40B4-BE49-F238E27FC236}">
                      <a16:creationId xmlns:a16="http://schemas.microsoft.com/office/drawing/2014/main" id="{3FB60D43-E269-4E1F-9520-74B1D9FA6B53}"/>
                    </a:ext>
                  </a:extLst>
                </p:cNvPr>
                <p:cNvSpPr>
                  <a:spLocks noChangeShapeType="1"/>
                </p:cNvSpPr>
                <p:nvPr/>
              </p:nvSpPr>
              <p:spPr bwMode="auto">
                <a:xfrm>
                  <a:off x="6301" y="11324"/>
                  <a:ext cx="3312"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7" name="Line 40">
                  <a:extLst>
                    <a:ext uri="{FF2B5EF4-FFF2-40B4-BE49-F238E27FC236}">
                      <a16:creationId xmlns:a16="http://schemas.microsoft.com/office/drawing/2014/main" id="{3BC21453-C399-445B-B05A-E6A4785B5BF4}"/>
                    </a:ext>
                  </a:extLst>
                </p:cNvPr>
                <p:cNvSpPr>
                  <a:spLocks noChangeShapeType="1"/>
                </p:cNvSpPr>
                <p:nvPr/>
              </p:nvSpPr>
              <p:spPr bwMode="auto">
                <a:xfrm flipH="1">
                  <a:off x="6467" y="11324"/>
                  <a:ext cx="165"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8" name="Line 41">
                  <a:extLst>
                    <a:ext uri="{FF2B5EF4-FFF2-40B4-BE49-F238E27FC236}">
                      <a16:creationId xmlns:a16="http://schemas.microsoft.com/office/drawing/2014/main" id="{7C7605A0-3D94-4E32-8332-67E1A3902E02}"/>
                    </a:ext>
                  </a:extLst>
                </p:cNvPr>
                <p:cNvSpPr>
                  <a:spLocks noChangeShapeType="1"/>
                </p:cNvSpPr>
                <p:nvPr/>
              </p:nvSpPr>
              <p:spPr bwMode="auto">
                <a:xfrm flipH="1">
                  <a:off x="6688" y="11324"/>
                  <a:ext cx="165"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9" name="Line 42">
                  <a:extLst>
                    <a:ext uri="{FF2B5EF4-FFF2-40B4-BE49-F238E27FC236}">
                      <a16:creationId xmlns:a16="http://schemas.microsoft.com/office/drawing/2014/main" id="{698F98C7-4273-48AE-AFC8-9386690E17CF}"/>
                    </a:ext>
                  </a:extLst>
                </p:cNvPr>
                <p:cNvSpPr>
                  <a:spLocks noChangeShapeType="1"/>
                </p:cNvSpPr>
                <p:nvPr/>
              </p:nvSpPr>
              <p:spPr bwMode="auto">
                <a:xfrm flipH="1">
                  <a:off x="6908" y="11324"/>
                  <a:ext cx="166"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0" name="Line 43">
                  <a:extLst>
                    <a:ext uri="{FF2B5EF4-FFF2-40B4-BE49-F238E27FC236}">
                      <a16:creationId xmlns:a16="http://schemas.microsoft.com/office/drawing/2014/main" id="{A2FD5E9F-0FBA-40C5-8A0A-B0A7A7FCB5BC}"/>
                    </a:ext>
                  </a:extLst>
                </p:cNvPr>
                <p:cNvSpPr>
                  <a:spLocks noChangeShapeType="1"/>
                </p:cNvSpPr>
                <p:nvPr/>
              </p:nvSpPr>
              <p:spPr bwMode="auto">
                <a:xfrm flipH="1">
                  <a:off x="7129" y="11324"/>
                  <a:ext cx="166"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1" name="Line 44">
                  <a:extLst>
                    <a:ext uri="{FF2B5EF4-FFF2-40B4-BE49-F238E27FC236}">
                      <a16:creationId xmlns:a16="http://schemas.microsoft.com/office/drawing/2014/main" id="{8D238240-84DC-4816-B18B-FFC213617B43}"/>
                    </a:ext>
                  </a:extLst>
                </p:cNvPr>
                <p:cNvSpPr>
                  <a:spLocks noChangeShapeType="1"/>
                </p:cNvSpPr>
                <p:nvPr/>
              </p:nvSpPr>
              <p:spPr bwMode="auto">
                <a:xfrm flipH="1">
                  <a:off x="7350" y="11324"/>
                  <a:ext cx="166"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2" name="Line 45">
                  <a:extLst>
                    <a:ext uri="{FF2B5EF4-FFF2-40B4-BE49-F238E27FC236}">
                      <a16:creationId xmlns:a16="http://schemas.microsoft.com/office/drawing/2014/main" id="{77D118F7-FD54-42F6-882F-BD019A7DB3EA}"/>
                    </a:ext>
                  </a:extLst>
                </p:cNvPr>
                <p:cNvSpPr>
                  <a:spLocks noChangeShapeType="1"/>
                </p:cNvSpPr>
                <p:nvPr/>
              </p:nvSpPr>
              <p:spPr bwMode="auto">
                <a:xfrm flipH="1">
                  <a:off x="7571" y="11324"/>
                  <a:ext cx="165"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3" name="Line 46">
                  <a:extLst>
                    <a:ext uri="{FF2B5EF4-FFF2-40B4-BE49-F238E27FC236}">
                      <a16:creationId xmlns:a16="http://schemas.microsoft.com/office/drawing/2014/main" id="{5FEA1E5A-9337-48F6-BECB-B76B07DD8150}"/>
                    </a:ext>
                  </a:extLst>
                </p:cNvPr>
                <p:cNvSpPr>
                  <a:spLocks noChangeShapeType="1"/>
                </p:cNvSpPr>
                <p:nvPr/>
              </p:nvSpPr>
              <p:spPr bwMode="auto">
                <a:xfrm flipH="1">
                  <a:off x="7792" y="11324"/>
                  <a:ext cx="165"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4" name="Line 47">
                  <a:extLst>
                    <a:ext uri="{FF2B5EF4-FFF2-40B4-BE49-F238E27FC236}">
                      <a16:creationId xmlns:a16="http://schemas.microsoft.com/office/drawing/2014/main" id="{707ECF26-4EB5-4D77-82FB-20E40C2BE111}"/>
                    </a:ext>
                  </a:extLst>
                </p:cNvPr>
                <p:cNvSpPr>
                  <a:spLocks noChangeShapeType="1"/>
                </p:cNvSpPr>
                <p:nvPr/>
              </p:nvSpPr>
              <p:spPr bwMode="auto">
                <a:xfrm flipH="1">
                  <a:off x="8233" y="11324"/>
                  <a:ext cx="166"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5" name="Line 48">
                  <a:extLst>
                    <a:ext uri="{FF2B5EF4-FFF2-40B4-BE49-F238E27FC236}">
                      <a16:creationId xmlns:a16="http://schemas.microsoft.com/office/drawing/2014/main" id="{733C483E-B08F-45CE-A8D9-01E12AB7E3ED}"/>
                    </a:ext>
                  </a:extLst>
                </p:cNvPr>
                <p:cNvSpPr>
                  <a:spLocks noChangeShapeType="1"/>
                </p:cNvSpPr>
                <p:nvPr/>
              </p:nvSpPr>
              <p:spPr bwMode="auto">
                <a:xfrm flipH="1">
                  <a:off x="8454" y="11324"/>
                  <a:ext cx="166"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6" name="Line 49">
                  <a:extLst>
                    <a:ext uri="{FF2B5EF4-FFF2-40B4-BE49-F238E27FC236}">
                      <a16:creationId xmlns:a16="http://schemas.microsoft.com/office/drawing/2014/main" id="{815A3887-B931-4197-AF38-95F66AA8ACFF}"/>
                    </a:ext>
                  </a:extLst>
                </p:cNvPr>
                <p:cNvSpPr>
                  <a:spLocks noChangeShapeType="1"/>
                </p:cNvSpPr>
                <p:nvPr/>
              </p:nvSpPr>
              <p:spPr bwMode="auto">
                <a:xfrm flipH="1">
                  <a:off x="8675" y="11324"/>
                  <a:ext cx="165"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7" name="Line 50">
                  <a:extLst>
                    <a:ext uri="{FF2B5EF4-FFF2-40B4-BE49-F238E27FC236}">
                      <a16:creationId xmlns:a16="http://schemas.microsoft.com/office/drawing/2014/main" id="{AECD86FB-A51F-4890-98AC-270CC63B40C2}"/>
                    </a:ext>
                  </a:extLst>
                </p:cNvPr>
                <p:cNvSpPr>
                  <a:spLocks noChangeShapeType="1"/>
                </p:cNvSpPr>
                <p:nvPr/>
              </p:nvSpPr>
              <p:spPr bwMode="auto">
                <a:xfrm flipH="1">
                  <a:off x="8012" y="11324"/>
                  <a:ext cx="166"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8" name="Line 51">
                  <a:extLst>
                    <a:ext uri="{FF2B5EF4-FFF2-40B4-BE49-F238E27FC236}">
                      <a16:creationId xmlns:a16="http://schemas.microsoft.com/office/drawing/2014/main" id="{94ACFAC9-896C-4DDF-8F87-461F611F7A99}"/>
                    </a:ext>
                  </a:extLst>
                </p:cNvPr>
                <p:cNvSpPr>
                  <a:spLocks noChangeShapeType="1"/>
                </p:cNvSpPr>
                <p:nvPr/>
              </p:nvSpPr>
              <p:spPr bwMode="auto">
                <a:xfrm flipH="1">
                  <a:off x="8896" y="11324"/>
                  <a:ext cx="165"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9" name="Line 52">
                  <a:extLst>
                    <a:ext uri="{FF2B5EF4-FFF2-40B4-BE49-F238E27FC236}">
                      <a16:creationId xmlns:a16="http://schemas.microsoft.com/office/drawing/2014/main" id="{9D90F49D-468E-43F5-90A0-481C925FE7E0}"/>
                    </a:ext>
                  </a:extLst>
                </p:cNvPr>
                <p:cNvSpPr>
                  <a:spLocks noChangeShapeType="1"/>
                </p:cNvSpPr>
                <p:nvPr/>
              </p:nvSpPr>
              <p:spPr bwMode="auto">
                <a:xfrm flipH="1">
                  <a:off x="9116" y="11324"/>
                  <a:ext cx="166"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0" name="Line 53">
                  <a:extLst>
                    <a:ext uri="{FF2B5EF4-FFF2-40B4-BE49-F238E27FC236}">
                      <a16:creationId xmlns:a16="http://schemas.microsoft.com/office/drawing/2014/main" id="{300ECFDC-2F7E-4296-B73B-34BAC77DE39F}"/>
                    </a:ext>
                  </a:extLst>
                </p:cNvPr>
                <p:cNvSpPr>
                  <a:spLocks noChangeShapeType="1"/>
                </p:cNvSpPr>
                <p:nvPr/>
              </p:nvSpPr>
              <p:spPr bwMode="auto">
                <a:xfrm flipH="1">
                  <a:off x="9337" y="11324"/>
                  <a:ext cx="166" cy="14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1" name="Line 54">
                  <a:extLst>
                    <a:ext uri="{FF2B5EF4-FFF2-40B4-BE49-F238E27FC236}">
                      <a16:creationId xmlns:a16="http://schemas.microsoft.com/office/drawing/2014/main" id="{3808AB44-D78F-4CBD-9C8C-E7C39B49D210}"/>
                    </a:ext>
                  </a:extLst>
                </p:cNvPr>
                <p:cNvSpPr>
                  <a:spLocks noChangeShapeType="1"/>
                </p:cNvSpPr>
                <p:nvPr/>
              </p:nvSpPr>
              <p:spPr bwMode="auto">
                <a:xfrm flipV="1">
                  <a:off x="7957" y="9157"/>
                  <a:ext cx="0" cy="2167"/>
                </a:xfrm>
                <a:prstGeom prst="line">
                  <a:avLst/>
                </a:prstGeom>
                <a:noFill/>
                <a:ln w="317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47142" name="Line 55">
                  <a:extLst>
                    <a:ext uri="{FF2B5EF4-FFF2-40B4-BE49-F238E27FC236}">
                      <a16:creationId xmlns:a16="http://schemas.microsoft.com/office/drawing/2014/main" id="{0622238C-E008-46CB-BAF2-45465179CD96}"/>
                    </a:ext>
                  </a:extLst>
                </p:cNvPr>
                <p:cNvSpPr>
                  <a:spLocks noChangeShapeType="1"/>
                </p:cNvSpPr>
                <p:nvPr/>
              </p:nvSpPr>
              <p:spPr bwMode="auto">
                <a:xfrm flipV="1">
                  <a:off x="7957" y="9590"/>
                  <a:ext cx="1656" cy="1734"/>
                </a:xfrm>
                <a:prstGeom prst="line">
                  <a:avLst/>
                </a:prstGeom>
                <a:noFill/>
                <a:ln w="317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47143" name="Line 56">
                  <a:extLst>
                    <a:ext uri="{FF2B5EF4-FFF2-40B4-BE49-F238E27FC236}">
                      <a16:creationId xmlns:a16="http://schemas.microsoft.com/office/drawing/2014/main" id="{50FF0D4A-E1E6-4DB9-819D-0C4F187B7068}"/>
                    </a:ext>
                  </a:extLst>
                </p:cNvPr>
                <p:cNvSpPr>
                  <a:spLocks noChangeShapeType="1"/>
                </p:cNvSpPr>
                <p:nvPr/>
              </p:nvSpPr>
              <p:spPr bwMode="auto">
                <a:xfrm>
                  <a:off x="6301" y="9735"/>
                  <a:ext cx="1656" cy="1589"/>
                </a:xfrm>
                <a:prstGeom prst="line">
                  <a:avLst/>
                </a:prstGeom>
                <a:noFill/>
                <a:ln w="317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47144" name="Line 57">
                  <a:extLst>
                    <a:ext uri="{FF2B5EF4-FFF2-40B4-BE49-F238E27FC236}">
                      <a16:creationId xmlns:a16="http://schemas.microsoft.com/office/drawing/2014/main" id="{E6D6EF39-A760-4887-9415-56633ACF9EA1}"/>
                    </a:ext>
                  </a:extLst>
                </p:cNvPr>
                <p:cNvSpPr>
                  <a:spLocks noChangeShapeType="1"/>
                </p:cNvSpPr>
                <p:nvPr/>
              </p:nvSpPr>
              <p:spPr bwMode="auto">
                <a:xfrm flipV="1">
                  <a:off x="7954" y="11035"/>
                  <a:ext cx="994" cy="289"/>
                </a:xfrm>
                <a:prstGeom prst="line">
                  <a:avLst/>
                </a:prstGeom>
                <a:noFill/>
                <a:ln w="317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47145" name="Line 58">
                  <a:extLst>
                    <a:ext uri="{FF2B5EF4-FFF2-40B4-BE49-F238E27FC236}">
                      <a16:creationId xmlns:a16="http://schemas.microsoft.com/office/drawing/2014/main" id="{F411239E-1C8C-4453-A70F-FE712C30C338}"/>
                    </a:ext>
                  </a:extLst>
                </p:cNvPr>
                <p:cNvSpPr>
                  <a:spLocks noChangeShapeType="1"/>
                </p:cNvSpPr>
                <p:nvPr/>
              </p:nvSpPr>
              <p:spPr bwMode="auto">
                <a:xfrm flipV="1">
                  <a:off x="7954" y="10332"/>
                  <a:ext cx="1586" cy="992"/>
                </a:xfrm>
                <a:prstGeom prst="line">
                  <a:avLst/>
                </a:prstGeom>
                <a:noFill/>
                <a:ln w="317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47146" name="Line 59">
                  <a:extLst>
                    <a:ext uri="{FF2B5EF4-FFF2-40B4-BE49-F238E27FC236}">
                      <a16:creationId xmlns:a16="http://schemas.microsoft.com/office/drawing/2014/main" id="{12650FD3-04C4-4135-8B35-34DDE1BCAA6E}"/>
                    </a:ext>
                  </a:extLst>
                </p:cNvPr>
                <p:cNvSpPr>
                  <a:spLocks noChangeShapeType="1"/>
                </p:cNvSpPr>
                <p:nvPr/>
              </p:nvSpPr>
              <p:spPr bwMode="auto">
                <a:xfrm flipV="1">
                  <a:off x="7954" y="9708"/>
                  <a:ext cx="866" cy="1616"/>
                </a:xfrm>
                <a:prstGeom prst="line">
                  <a:avLst/>
                </a:prstGeom>
                <a:noFill/>
                <a:ln w="317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47147" name="Line 60">
                  <a:extLst>
                    <a:ext uri="{FF2B5EF4-FFF2-40B4-BE49-F238E27FC236}">
                      <a16:creationId xmlns:a16="http://schemas.microsoft.com/office/drawing/2014/main" id="{1F896F0B-9CBE-4F81-A8F1-ADE7CFB3950B}"/>
                    </a:ext>
                  </a:extLst>
                </p:cNvPr>
                <p:cNvSpPr>
                  <a:spLocks noChangeShapeType="1"/>
                </p:cNvSpPr>
                <p:nvPr/>
              </p:nvSpPr>
              <p:spPr bwMode="auto">
                <a:xfrm flipV="1">
                  <a:off x="7954" y="10313"/>
                  <a:ext cx="166" cy="1011"/>
                </a:xfrm>
                <a:prstGeom prst="line">
                  <a:avLst/>
                </a:prstGeom>
                <a:noFill/>
                <a:ln w="317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sp>
            <p:nvSpPr>
              <p:cNvPr id="47124" name="Freeform 61">
                <a:extLst>
                  <a:ext uri="{FF2B5EF4-FFF2-40B4-BE49-F238E27FC236}">
                    <a16:creationId xmlns:a16="http://schemas.microsoft.com/office/drawing/2014/main" id="{328FBA61-7A9A-4838-BF88-E863E095AB85}"/>
                  </a:ext>
                </a:extLst>
              </p:cNvPr>
              <p:cNvSpPr>
                <a:spLocks/>
              </p:cNvSpPr>
              <p:nvPr/>
            </p:nvSpPr>
            <p:spPr bwMode="auto">
              <a:xfrm>
                <a:off x="3984" y="192"/>
                <a:ext cx="960" cy="1152"/>
              </a:xfrm>
              <a:custGeom>
                <a:avLst/>
                <a:gdLst>
                  <a:gd name="T0" fmla="*/ 48 w 960"/>
                  <a:gd name="T1" fmla="*/ 1056 h 1152"/>
                  <a:gd name="T2" fmla="*/ 768 w 960"/>
                  <a:gd name="T3" fmla="*/ 0 h 1152"/>
                  <a:gd name="T4" fmla="*/ 960 w 960"/>
                  <a:gd name="T5" fmla="*/ 144 h 1152"/>
                  <a:gd name="T6" fmla="*/ 0 w 960"/>
                  <a:gd name="T7" fmla="*/ 1104 h 1152"/>
                  <a:gd name="T8" fmla="*/ 48 w 960"/>
                  <a:gd name="T9" fmla="*/ 1152 h 1152"/>
                  <a:gd name="T10" fmla="*/ 0 60000 65536"/>
                  <a:gd name="T11" fmla="*/ 0 60000 65536"/>
                  <a:gd name="T12" fmla="*/ 0 60000 65536"/>
                  <a:gd name="T13" fmla="*/ 0 60000 65536"/>
                  <a:gd name="T14" fmla="*/ 0 60000 65536"/>
                  <a:gd name="T15" fmla="*/ 0 w 960"/>
                  <a:gd name="T16" fmla="*/ 0 h 1152"/>
                  <a:gd name="T17" fmla="*/ 960 w 960"/>
                  <a:gd name="T18" fmla="*/ 1152 h 1152"/>
                </a:gdLst>
                <a:ahLst/>
                <a:cxnLst>
                  <a:cxn ang="T10">
                    <a:pos x="T0" y="T1"/>
                  </a:cxn>
                  <a:cxn ang="T11">
                    <a:pos x="T2" y="T3"/>
                  </a:cxn>
                  <a:cxn ang="T12">
                    <a:pos x="T4" y="T5"/>
                  </a:cxn>
                  <a:cxn ang="T13">
                    <a:pos x="T6" y="T7"/>
                  </a:cxn>
                  <a:cxn ang="T14">
                    <a:pos x="T8" y="T9"/>
                  </a:cxn>
                </a:cxnLst>
                <a:rect l="T15" t="T16" r="T17" b="T18"/>
                <a:pathLst>
                  <a:path w="960" h="1152">
                    <a:moveTo>
                      <a:pt x="48" y="1056"/>
                    </a:moveTo>
                    <a:lnTo>
                      <a:pt x="768" y="0"/>
                    </a:lnTo>
                    <a:lnTo>
                      <a:pt x="960" y="144"/>
                    </a:lnTo>
                    <a:lnTo>
                      <a:pt x="0" y="1104"/>
                    </a:lnTo>
                    <a:lnTo>
                      <a:pt x="48" y="1152"/>
                    </a:lnTo>
                  </a:path>
                </a:pathLst>
              </a:custGeom>
              <a:solidFill>
                <a:srgbClr val="FF0000">
                  <a:alpha val="50195"/>
                </a:srgbClr>
              </a:solidFill>
              <a:ln w="9525">
                <a:solidFill>
                  <a:schemeClr val="tx1"/>
                </a:solidFill>
                <a:round/>
                <a:headEnd/>
                <a:tailEnd/>
              </a:ln>
            </p:spPr>
            <p:txBody>
              <a:bodyPr/>
              <a:lstStyle/>
              <a:p>
                <a:endParaRPr lang="zh-CN" altLang="en-US"/>
              </a:p>
            </p:txBody>
          </p:sp>
          <p:sp>
            <p:nvSpPr>
              <p:cNvPr id="47125" name="Text Box 62">
                <a:extLst>
                  <a:ext uri="{FF2B5EF4-FFF2-40B4-BE49-F238E27FC236}">
                    <a16:creationId xmlns:a16="http://schemas.microsoft.com/office/drawing/2014/main" id="{FF643C19-58C2-4C80-B07D-AE06F8939417}"/>
                  </a:ext>
                </a:extLst>
              </p:cNvPr>
              <p:cNvSpPr txBox="1">
                <a:spLocks noChangeArrowheads="1"/>
              </p:cNvSpPr>
              <p:nvPr/>
            </p:nvSpPr>
            <p:spPr bwMode="auto">
              <a:xfrm>
                <a:off x="5088" y="240"/>
                <a:ext cx="576"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50000"/>
                  </a:spcBef>
                  <a:buFontTx/>
                  <a:buNone/>
                </a:pPr>
                <a:r>
                  <a:rPr kumimoji="1" lang="en-US" altLang="zh-CN" sz="2400">
                    <a:solidFill>
                      <a:srgbClr val="FF3300"/>
                    </a:solidFill>
                    <a:latin typeface="Times New Roman" panose="02020603050405020304" pitchFamily="18" charset="0"/>
                    <a:ea typeface="宋体" panose="02010600030101010101" pitchFamily="2" charset="-122"/>
                  </a:rPr>
                  <a:t>n</a:t>
                </a:r>
                <a:r>
                  <a:rPr kumimoji="1" lang="zh-CN" altLang="en-US" sz="2400">
                    <a:solidFill>
                      <a:srgbClr val="FF3300"/>
                    </a:solidFill>
                    <a:latin typeface="Times New Roman" panose="02020603050405020304" pitchFamily="18" charset="0"/>
                    <a:ea typeface="宋体" panose="02010600030101010101" pitchFamily="2" charset="-122"/>
                  </a:rPr>
                  <a:t>大</a:t>
                </a:r>
              </a:p>
              <a:p>
                <a:pPr eaLnBrk="1" hangingPunct="1">
                  <a:spcBef>
                    <a:spcPct val="50000"/>
                  </a:spcBef>
                  <a:buFontTx/>
                  <a:buNone/>
                </a:pPr>
                <a:r>
                  <a:rPr kumimoji="1" lang="en-US" altLang="zh-CN" sz="2400" b="1">
                    <a:solidFill>
                      <a:schemeClr val="accent1"/>
                    </a:solidFill>
                    <a:latin typeface="Times New Roman" panose="02020603050405020304" pitchFamily="18" charset="0"/>
                    <a:ea typeface="宋体" panose="02010600030101010101" pitchFamily="2" charset="-122"/>
                  </a:rPr>
                  <a:t>n</a:t>
                </a:r>
                <a:r>
                  <a:rPr kumimoji="1" lang="zh-CN" altLang="en-US" sz="2400" b="1">
                    <a:solidFill>
                      <a:schemeClr val="accent1"/>
                    </a:solidFill>
                    <a:latin typeface="Times New Roman" panose="02020603050405020304" pitchFamily="18" charset="0"/>
                    <a:ea typeface="宋体" panose="02010600030101010101" pitchFamily="2" charset="-122"/>
                  </a:rPr>
                  <a:t>小</a:t>
                </a:r>
              </a:p>
            </p:txBody>
          </p:sp>
        </p:grpSp>
      </p:grpSp>
      <p:sp>
        <p:nvSpPr>
          <p:cNvPr id="64" name="标题 23">
            <a:extLst>
              <a:ext uri="{FF2B5EF4-FFF2-40B4-BE49-F238E27FC236}">
                <a16:creationId xmlns:a16="http://schemas.microsoft.com/office/drawing/2014/main" id="{3C26248E-4B49-4A6E-936D-AC189B153881}"/>
              </a:ext>
            </a:extLst>
          </p:cNvPr>
          <p:cNvSpPr txBox="1">
            <a:spLocks/>
          </p:cNvSpPr>
          <p:nvPr/>
        </p:nvSpPr>
        <p:spPr>
          <a:xfrm>
            <a:off x="152400" y="76200"/>
            <a:ext cx="6102350" cy="914400"/>
          </a:xfrm>
          <a:prstGeom prst="rect">
            <a:avLst/>
          </a:prstGeom>
        </p:spPr>
        <p:txBody>
          <a:bodyPr/>
          <a:lstStyle/>
          <a:p>
            <a:pPr algn="ctr">
              <a:defRPr/>
            </a:pPr>
            <a:r>
              <a:rPr lang="zh-CN" altLang="en-US" sz="4400" kern="0" dirty="0">
                <a:solidFill>
                  <a:schemeClr val="accent2"/>
                </a:solidFill>
                <a:latin typeface="华文细黑" pitchFamily="2" charset="-122"/>
                <a:ea typeface="华文细黑" pitchFamily="2" charset="-122"/>
                <a:cs typeface="+mj-cs"/>
              </a:rPr>
              <a:t>镜面反射光</a:t>
            </a:r>
          </a:p>
        </p:txBody>
      </p:sp>
      <p:sp>
        <p:nvSpPr>
          <p:cNvPr id="47110" name="日期占位符 2">
            <a:extLst>
              <a:ext uri="{FF2B5EF4-FFF2-40B4-BE49-F238E27FC236}">
                <a16:creationId xmlns:a16="http://schemas.microsoft.com/office/drawing/2014/main" id="{9619D368-C286-4430-ADCD-D3A832FDAC1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409E10A-11E7-4D57-B353-FD1FC3DD38EE}"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grpSp>
        <p:nvGrpSpPr>
          <p:cNvPr id="47111" name="组合 2">
            <a:extLst>
              <a:ext uri="{FF2B5EF4-FFF2-40B4-BE49-F238E27FC236}">
                <a16:creationId xmlns:a16="http://schemas.microsoft.com/office/drawing/2014/main" id="{E2E0100E-5722-47E8-9A36-AEC7C1531939}"/>
              </a:ext>
            </a:extLst>
          </p:cNvPr>
          <p:cNvGrpSpPr>
            <a:grpSpLocks/>
          </p:cNvGrpSpPr>
          <p:nvPr/>
        </p:nvGrpSpPr>
        <p:grpSpPr bwMode="auto">
          <a:xfrm>
            <a:off x="4643438" y="111125"/>
            <a:ext cx="4271962" cy="2619375"/>
            <a:chOff x="4644008" y="110831"/>
            <a:chExt cx="4271392" cy="2619724"/>
          </a:xfrm>
        </p:grpSpPr>
        <p:grpSp>
          <p:nvGrpSpPr>
            <p:cNvPr id="47112" name="组合 36">
              <a:extLst>
                <a:ext uri="{FF2B5EF4-FFF2-40B4-BE49-F238E27FC236}">
                  <a16:creationId xmlns:a16="http://schemas.microsoft.com/office/drawing/2014/main" id="{077B34CD-1D72-4201-8DA5-E932F73C9C74}"/>
                </a:ext>
              </a:extLst>
            </p:cNvPr>
            <p:cNvGrpSpPr>
              <a:grpSpLocks/>
            </p:cNvGrpSpPr>
            <p:nvPr/>
          </p:nvGrpSpPr>
          <p:grpSpPr bwMode="auto">
            <a:xfrm>
              <a:off x="4644008" y="110831"/>
              <a:ext cx="4271392" cy="2619724"/>
              <a:chOff x="231530" y="2902509"/>
              <a:chExt cx="4565821" cy="3011046"/>
            </a:xfrm>
          </p:grpSpPr>
          <p:graphicFrame>
            <p:nvGraphicFramePr>
              <p:cNvPr id="47114" name="Object 12">
                <a:extLst>
                  <a:ext uri="{FF2B5EF4-FFF2-40B4-BE49-F238E27FC236}">
                    <a16:creationId xmlns:a16="http://schemas.microsoft.com/office/drawing/2014/main" id="{3E5B6ECF-B359-4175-A402-15769B425D19}"/>
                  </a:ext>
                </a:extLst>
              </p:cNvPr>
              <p:cNvGraphicFramePr>
                <a:graphicFrameLocks noChangeAspect="1"/>
              </p:cNvGraphicFramePr>
              <p:nvPr/>
            </p:nvGraphicFramePr>
            <p:xfrm>
              <a:off x="231530" y="2902509"/>
              <a:ext cx="576064" cy="899762"/>
            </p:xfrm>
            <a:graphic>
              <a:graphicData uri="http://schemas.openxmlformats.org/presentationml/2006/ole">
                <mc:AlternateContent xmlns:mc="http://schemas.openxmlformats.org/markup-compatibility/2006">
                  <mc:Choice xmlns:v="urn:schemas-microsoft-com:vml" Requires="v">
                    <p:oleObj spid="_x0000_s47311" name="Clip" r:id="rId6" imgW="2478088" imgH="4460875" progId="">
                      <p:embed/>
                    </p:oleObj>
                  </mc:Choice>
                  <mc:Fallback>
                    <p:oleObj name="Clip" r:id="rId6" imgW="2478088" imgH="4460875" progId="">
                      <p:embed/>
                      <p:pic>
                        <p:nvPicPr>
                          <p:cNvPr id="0" name="Picture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530" y="2902509"/>
                            <a:ext cx="576064" cy="899762"/>
                          </a:xfrm>
                          <a:prstGeom prst="rect">
                            <a:avLst/>
                          </a:prstGeom>
                          <a:solidFill>
                            <a:srgbClr val="00B050"/>
                          </a:solidFill>
                        </p:spPr>
                      </p:pic>
                    </p:oleObj>
                  </mc:Fallback>
                </mc:AlternateContent>
              </a:graphicData>
            </a:graphic>
          </p:graphicFrame>
          <p:grpSp>
            <p:nvGrpSpPr>
              <p:cNvPr id="47115" name="组合 38">
                <a:extLst>
                  <a:ext uri="{FF2B5EF4-FFF2-40B4-BE49-F238E27FC236}">
                    <a16:creationId xmlns:a16="http://schemas.microsoft.com/office/drawing/2014/main" id="{E686A193-4C4A-4225-8075-98C91CD7E7DA}"/>
                  </a:ext>
                </a:extLst>
              </p:cNvPr>
              <p:cNvGrpSpPr>
                <a:grpSpLocks/>
              </p:cNvGrpSpPr>
              <p:nvPr/>
            </p:nvGrpSpPr>
            <p:grpSpPr bwMode="auto">
              <a:xfrm>
                <a:off x="755576" y="2913180"/>
                <a:ext cx="4041775" cy="3000375"/>
                <a:chOff x="4929188" y="3857625"/>
                <a:chExt cx="4041775" cy="3000375"/>
              </a:xfrm>
            </p:grpSpPr>
            <p:pic>
              <p:nvPicPr>
                <p:cNvPr id="47116" name="Picture 67">
                  <a:extLst>
                    <a:ext uri="{FF2B5EF4-FFF2-40B4-BE49-F238E27FC236}">
                      <a16:creationId xmlns:a16="http://schemas.microsoft.com/office/drawing/2014/main" id="{AD3D563E-0837-4073-BD5E-9118AF128E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29188" y="3857625"/>
                  <a:ext cx="36385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4">
                  <a:extLst>
                    <a:ext uri="{FF2B5EF4-FFF2-40B4-BE49-F238E27FC236}">
                      <a16:creationId xmlns:a16="http://schemas.microsoft.com/office/drawing/2014/main" id="{4238BBA6-0EAA-4AE1-8CF5-E1CE528EC66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59034">
                  <a:off x="8394700" y="5059363"/>
                  <a:ext cx="576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7113" name="Oval 13">
              <a:extLst>
                <a:ext uri="{FF2B5EF4-FFF2-40B4-BE49-F238E27FC236}">
                  <a16:creationId xmlns:a16="http://schemas.microsoft.com/office/drawing/2014/main" id="{B7CBC3B3-7DF5-44B4-892B-770CF25BE3F4}"/>
                </a:ext>
              </a:extLst>
            </p:cNvPr>
            <p:cNvSpPr>
              <a:spLocks noChangeArrowheads="1"/>
            </p:cNvSpPr>
            <p:nvPr/>
          </p:nvSpPr>
          <p:spPr bwMode="auto">
            <a:xfrm rot="8069627">
              <a:off x="6439906" y="1500851"/>
              <a:ext cx="1570696" cy="403923"/>
            </a:xfrm>
            <a:prstGeom prst="ellipse">
              <a:avLst/>
            </a:prstGeom>
            <a:solidFill>
              <a:srgbClr val="B2B2B2">
                <a:alpha val="49019"/>
              </a:srgbClr>
            </a:solidFill>
            <a:ln w="9525">
              <a:solidFill>
                <a:srgbClr val="B2B2B2"/>
              </a:solidFill>
              <a:round/>
              <a:headEnd/>
              <a:tailEnd/>
            </a:ln>
          </p:spPr>
          <p:txBody>
            <a:bodyPr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linds(horizontal)">
                                      <p:cBhvr>
                                        <p:cTn id="7" dur="500"/>
                                        <p:tgtEl>
                                          <p:spTgt spid="1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checkerboard(across)">
                                      <p:cBhvr>
                                        <p:cTn id="17" dur="500"/>
                                        <p:tgtEl>
                                          <p:spTgt spid="13315">
                                            <p:txEl>
                                              <p:pRg st="2" end="2"/>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13315">
                                            <p:txEl>
                                              <p:pRg st="3" end="3"/>
                                            </p:txEl>
                                          </p:spTgt>
                                        </p:tgtEl>
                                        <p:attrNameLst>
                                          <p:attrName>style.visibility</p:attrName>
                                        </p:attrNameLst>
                                      </p:cBhvr>
                                      <p:to>
                                        <p:strVal val="visible"/>
                                      </p:to>
                                    </p:set>
                                    <p:animEffect transition="in" filter="checkerboard(across)">
                                      <p:cBhvr>
                                        <p:cTn id="20" dur="500"/>
                                        <p:tgtEl>
                                          <p:spTgt spid="13315">
                                            <p:txEl>
                                              <p:pRg st="3" end="3"/>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animEffect transition="in" filter="checkerboard(across)">
                                      <p:cBhvr>
                                        <p:cTn id="23" dur="500"/>
                                        <p:tgtEl>
                                          <p:spTgt spid="13315">
                                            <p:txEl>
                                              <p:pRg st="4" end="4"/>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13315">
                                            <p:txEl>
                                              <p:pRg st="5" end="5"/>
                                            </p:txEl>
                                          </p:spTgt>
                                        </p:tgtEl>
                                        <p:attrNameLst>
                                          <p:attrName>style.visibility</p:attrName>
                                        </p:attrNameLst>
                                      </p:cBhvr>
                                      <p:to>
                                        <p:strVal val="visible"/>
                                      </p:to>
                                    </p:set>
                                    <p:animEffect transition="in" filter="checkerboard(across)">
                                      <p:cBhvr>
                                        <p:cTn id="26"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2">
            <a:extLst>
              <a:ext uri="{FF2B5EF4-FFF2-40B4-BE49-F238E27FC236}">
                <a16:creationId xmlns:a16="http://schemas.microsoft.com/office/drawing/2014/main" id="{D9E596D3-5871-40BC-ABF7-C5E89A3E454C}"/>
              </a:ext>
            </a:extLst>
          </p:cNvPr>
          <p:cNvSpPr>
            <a:spLocks noGrp="1" noChangeArrowheads="1"/>
          </p:cNvSpPr>
          <p:nvPr>
            <p:ph type="title"/>
          </p:nvPr>
        </p:nvSpPr>
        <p:spPr/>
        <p:txBody>
          <a:bodyPr/>
          <a:lstStyle/>
          <a:p>
            <a:r>
              <a:rPr lang="zh-CN" altLang="en-US"/>
              <a:t>明亮系数</a:t>
            </a:r>
            <a:r>
              <a:rPr lang="en-US" altLang="zh-CN"/>
              <a:t>n</a:t>
            </a:r>
            <a:endParaRPr lang="zh-CN" altLang="en-US"/>
          </a:p>
        </p:txBody>
      </p:sp>
      <p:sp>
        <p:nvSpPr>
          <p:cNvPr id="49155" name="内容占位符 3">
            <a:extLst>
              <a:ext uri="{FF2B5EF4-FFF2-40B4-BE49-F238E27FC236}">
                <a16:creationId xmlns:a16="http://schemas.microsoft.com/office/drawing/2014/main" id="{D8053936-5520-40C9-94C9-778E15B3705E}"/>
              </a:ext>
            </a:extLst>
          </p:cNvPr>
          <p:cNvSpPr>
            <a:spLocks noGrp="1" noChangeArrowheads="1"/>
          </p:cNvSpPr>
          <p:nvPr>
            <p:ph idx="1"/>
          </p:nvPr>
        </p:nvSpPr>
        <p:spPr/>
        <p:txBody>
          <a:bodyPr/>
          <a:lstStyle/>
          <a:p>
            <a:r>
              <a:rPr lang="zh-CN" altLang="en-US"/>
              <a:t>如果</a:t>
            </a:r>
            <a:r>
              <a:rPr lang="en-US" altLang="zh-CN"/>
              <a:t>n</a:t>
            </a:r>
            <a:r>
              <a:rPr lang="zh-CN" altLang="en-US"/>
              <a:t>的值介于</a:t>
            </a:r>
            <a:r>
              <a:rPr lang="en-US" altLang="zh-CN"/>
              <a:t>100</a:t>
            </a:r>
            <a:r>
              <a:rPr lang="zh-CN" altLang="en-US"/>
              <a:t>到</a:t>
            </a:r>
            <a:r>
              <a:rPr lang="en-US" altLang="zh-CN"/>
              <a:t>200</a:t>
            </a:r>
            <a:r>
              <a:rPr lang="zh-CN" altLang="en-US"/>
              <a:t>之间，那么对应于金属材料</a:t>
            </a:r>
          </a:p>
          <a:p>
            <a:r>
              <a:rPr lang="zh-CN" altLang="en-US"/>
              <a:t>如果</a:t>
            </a:r>
            <a:r>
              <a:rPr lang="en-US" altLang="zh-CN"/>
              <a:t>n</a:t>
            </a:r>
            <a:r>
              <a:rPr lang="zh-CN" altLang="en-US"/>
              <a:t>的值介于</a:t>
            </a:r>
            <a:r>
              <a:rPr lang="en-US" altLang="zh-CN"/>
              <a:t>5</a:t>
            </a:r>
            <a:r>
              <a:rPr lang="zh-CN" altLang="en-US"/>
              <a:t>到</a:t>
            </a:r>
            <a:r>
              <a:rPr lang="en-US" altLang="zh-CN"/>
              <a:t>10</a:t>
            </a:r>
            <a:r>
              <a:rPr lang="zh-CN" altLang="en-US"/>
              <a:t>之间，材料类似于塑料</a:t>
            </a:r>
          </a:p>
        </p:txBody>
      </p:sp>
      <p:sp>
        <p:nvSpPr>
          <p:cNvPr id="49156" name="日期占位符 1">
            <a:extLst>
              <a:ext uri="{FF2B5EF4-FFF2-40B4-BE49-F238E27FC236}">
                <a16:creationId xmlns:a16="http://schemas.microsoft.com/office/drawing/2014/main" id="{F336E92B-F20E-445F-945B-F5FD3673752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67826CAD-C23E-47FC-8271-BE777E5A0394}"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49157" name="Picture 3">
            <a:extLst>
              <a:ext uri="{FF2B5EF4-FFF2-40B4-BE49-F238E27FC236}">
                <a16:creationId xmlns:a16="http://schemas.microsoft.com/office/drawing/2014/main" id="{106992BD-5EB0-4C0B-9427-7570F9788C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638" y="3459163"/>
            <a:ext cx="4643437" cy="311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446770F8-4F3E-4B92-AD1F-F3373EC1241D}"/>
              </a:ext>
            </a:extLst>
          </p:cNvPr>
          <p:cNvSpPr>
            <a:spLocks noGrp="1" noChangeArrowheads="1"/>
          </p:cNvSpPr>
          <p:nvPr>
            <p:ph type="title"/>
          </p:nvPr>
        </p:nvSpPr>
        <p:spPr/>
        <p:txBody>
          <a:bodyPr/>
          <a:lstStyle/>
          <a:p>
            <a:r>
              <a:rPr lang="zh-CN" altLang="en-US"/>
              <a:t>多种光的综合</a:t>
            </a:r>
          </a:p>
        </p:txBody>
      </p:sp>
      <p:sp>
        <p:nvSpPr>
          <p:cNvPr id="52227" name="内容占位符 2">
            <a:extLst>
              <a:ext uri="{FF2B5EF4-FFF2-40B4-BE49-F238E27FC236}">
                <a16:creationId xmlns:a16="http://schemas.microsoft.com/office/drawing/2014/main" id="{09A60012-74C1-40DD-8731-CBD3B4BE6E6C}"/>
              </a:ext>
            </a:extLst>
          </p:cNvPr>
          <p:cNvSpPr>
            <a:spLocks noGrp="1" noChangeArrowheads="1"/>
          </p:cNvSpPr>
          <p:nvPr>
            <p:ph idx="1"/>
          </p:nvPr>
        </p:nvSpPr>
        <p:spPr/>
        <p:txBody>
          <a:bodyPr/>
          <a:lstStyle/>
          <a:p>
            <a:r>
              <a:rPr lang="zh-CN" altLang="en-US" dirty="0"/>
              <a:t>在光照模型中，往往需要将每个光源的结果叠加在一起</a:t>
            </a:r>
          </a:p>
          <a:p>
            <a:r>
              <a:rPr lang="zh-CN" altLang="en-US" dirty="0"/>
              <a:t>每个光源具有不同的</a:t>
            </a:r>
            <a:r>
              <a:rPr lang="zh-CN" altLang="en-US" dirty="0">
                <a:solidFill>
                  <a:schemeClr val="accent2"/>
                </a:solidFill>
              </a:rPr>
              <a:t>漫反射</a:t>
            </a:r>
            <a:r>
              <a:rPr lang="zh-CN" altLang="en-US" dirty="0"/>
              <a:t>、</a:t>
            </a:r>
            <a:r>
              <a:rPr lang="zh-CN" altLang="en-US" dirty="0">
                <a:solidFill>
                  <a:schemeClr val="accent2"/>
                </a:solidFill>
              </a:rPr>
              <a:t>镜面</a:t>
            </a:r>
            <a:r>
              <a:rPr lang="zh-CN" altLang="en-US" dirty="0"/>
              <a:t>和</a:t>
            </a:r>
            <a:r>
              <a:rPr lang="zh-CN" altLang="en-US" dirty="0">
                <a:solidFill>
                  <a:schemeClr val="accent2"/>
                </a:solidFill>
              </a:rPr>
              <a:t>环境光</a:t>
            </a:r>
            <a:r>
              <a:rPr lang="zh-CN" altLang="en-US" dirty="0"/>
              <a:t>项，从而充分发挥各自最大的弹性，虽然这种处理并没有任何物理上的理由</a:t>
            </a:r>
          </a:p>
          <a:p>
            <a:r>
              <a:rPr lang="zh-CN" altLang="en-US" dirty="0"/>
              <a:t>需要对</a:t>
            </a:r>
            <a:r>
              <a:rPr lang="en-US" altLang="zh-CN" dirty="0"/>
              <a:t>RGB</a:t>
            </a:r>
            <a:r>
              <a:rPr lang="zh-CN" altLang="en-US" dirty="0"/>
              <a:t>三基色中的每种分量分别按照上述光照模型进行单独处理</a:t>
            </a:r>
            <a:endParaRPr lang="en-US" altLang="zh-CN" dirty="0"/>
          </a:p>
        </p:txBody>
      </p:sp>
      <p:sp>
        <p:nvSpPr>
          <p:cNvPr id="52228" name="日期占位符 3">
            <a:extLst>
              <a:ext uri="{FF2B5EF4-FFF2-40B4-BE49-F238E27FC236}">
                <a16:creationId xmlns:a16="http://schemas.microsoft.com/office/drawing/2014/main" id="{A51CFD83-E2E1-47C9-AD67-664BB93A35B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C11C6D5F-4B97-49AA-BA57-F669E7D8517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dirty="0">
              <a:latin typeface="Arial" panose="020B060402020202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4">
            <a:extLst>
              <a:ext uri="{FF2B5EF4-FFF2-40B4-BE49-F238E27FC236}">
                <a16:creationId xmlns:a16="http://schemas.microsoft.com/office/drawing/2014/main" id="{F9E6A445-A37A-4C4E-A911-260BF7E11428}"/>
              </a:ext>
            </a:extLst>
          </p:cNvPr>
          <p:cNvSpPr>
            <a:spLocks noGrp="1" noChangeArrowheads="1"/>
          </p:cNvSpPr>
          <p:nvPr>
            <p:ph type="body" idx="1"/>
          </p:nvPr>
        </p:nvSpPr>
        <p:spPr/>
        <p:txBody>
          <a:bodyPr/>
          <a:lstStyle/>
          <a:p>
            <a:pPr eaLnBrk="1" hangingPunct="1"/>
            <a:r>
              <a:rPr kumimoji="1" lang="zh-CN" altLang="en-US">
                <a:latin typeface="宋体" panose="02010600030101010101" pitchFamily="2" charset="-122"/>
                <a:ea typeface="宋体" panose="02010600030101010101" pitchFamily="2" charset="-122"/>
              </a:rPr>
              <a:t>反射光</a:t>
            </a:r>
            <a:r>
              <a:rPr kumimoji="1" lang="en-US" altLang="zh-CN">
                <a:latin typeface="宋体" panose="02010600030101010101" pitchFamily="2" charset="-122"/>
                <a:ea typeface="宋体" panose="02010600030101010101" pitchFamily="2" charset="-122"/>
              </a:rPr>
              <a:t>I=</a:t>
            </a:r>
            <a:r>
              <a:rPr kumimoji="1" lang="zh-CN" altLang="en-US">
                <a:latin typeface="宋体" panose="02010600030101010101" pitchFamily="2" charset="-122"/>
                <a:ea typeface="宋体" panose="02010600030101010101" pitchFamily="2" charset="-122"/>
              </a:rPr>
              <a:t>环境光</a:t>
            </a:r>
            <a:r>
              <a:rPr kumimoji="1" lang="en-US" altLang="zh-CN">
                <a:latin typeface="宋体" panose="02010600030101010101" pitchFamily="2" charset="-122"/>
                <a:ea typeface="宋体" panose="02010600030101010101" pitchFamily="2" charset="-122"/>
              </a:rPr>
              <a:t>+(</a:t>
            </a:r>
            <a:r>
              <a:rPr kumimoji="1" lang="zh-CN" altLang="en-US">
                <a:latin typeface="宋体" panose="02010600030101010101" pitchFamily="2" charset="-122"/>
                <a:ea typeface="宋体" panose="02010600030101010101" pitchFamily="2" charset="-122"/>
              </a:rPr>
              <a:t>漫反射</a:t>
            </a:r>
            <a:r>
              <a:rPr kumimoji="1" lang="en-US" altLang="zh-CN">
                <a:latin typeface="宋体" panose="02010600030101010101" pitchFamily="2" charset="-122"/>
                <a:ea typeface="宋体" panose="02010600030101010101" pitchFamily="2" charset="-122"/>
              </a:rPr>
              <a:t>+</a:t>
            </a:r>
            <a:r>
              <a:rPr kumimoji="1" lang="zh-CN" altLang="en-US">
                <a:latin typeface="宋体" panose="02010600030101010101" pitchFamily="2" charset="-122"/>
                <a:ea typeface="宋体" panose="02010600030101010101" pitchFamily="2" charset="-122"/>
              </a:rPr>
              <a:t>镜面反射</a:t>
            </a:r>
            <a:r>
              <a:rPr kumimoji="1" lang="en-US" altLang="zh-CN">
                <a:latin typeface="宋体" panose="02010600030101010101" pitchFamily="2" charset="-122"/>
                <a:ea typeface="宋体" panose="02010600030101010101" pitchFamily="2" charset="-122"/>
              </a:rPr>
              <a:t>)</a:t>
            </a:r>
            <a:endParaRPr kumimoji="1" lang="zh-CN" altLang="en-US">
              <a:latin typeface="宋体" panose="02010600030101010101" pitchFamily="2" charset="-122"/>
              <a:ea typeface="宋体" panose="02010600030101010101" pitchFamily="2" charset="-122"/>
            </a:endParaRPr>
          </a:p>
          <a:p>
            <a:pPr eaLnBrk="1" hangingPunct="1"/>
            <a:endParaRPr lang="en-US" altLang="zh-CN">
              <a:ea typeface="宋体" panose="02010600030101010101" pitchFamily="2" charset="-122"/>
            </a:endParaRPr>
          </a:p>
        </p:txBody>
      </p:sp>
      <p:sp>
        <p:nvSpPr>
          <p:cNvPr id="53251" name="Rectangle 3">
            <a:extLst>
              <a:ext uri="{FF2B5EF4-FFF2-40B4-BE49-F238E27FC236}">
                <a16:creationId xmlns:a16="http://schemas.microsoft.com/office/drawing/2014/main" id="{F130C44F-55D6-4B0B-850E-93A72E16BBDF}"/>
              </a:ext>
            </a:extLst>
          </p:cNvPr>
          <p:cNvSpPr>
            <a:spLocks noGrp="1" noChangeArrowheads="1"/>
          </p:cNvSpPr>
          <p:nvPr>
            <p:ph type="title"/>
          </p:nvPr>
        </p:nvSpPr>
        <p:spPr/>
        <p:txBody>
          <a:bodyPr/>
          <a:lstStyle/>
          <a:p>
            <a:pPr eaLnBrk="1" hangingPunct="1"/>
            <a:r>
              <a:rPr lang="zh-CN" altLang="en-US">
                <a:ea typeface="宋体" panose="02010600030101010101" pitchFamily="2" charset="-122"/>
              </a:rPr>
              <a:t>简单光照模型</a:t>
            </a:r>
            <a:endParaRPr lang="en-US" altLang="zh-CN">
              <a:ea typeface="宋体" panose="02010600030101010101" pitchFamily="2" charset="-122"/>
            </a:endParaRPr>
          </a:p>
        </p:txBody>
      </p:sp>
      <p:graphicFrame>
        <p:nvGraphicFramePr>
          <p:cNvPr id="14360" name="Object 23">
            <a:extLst>
              <a:ext uri="{FF2B5EF4-FFF2-40B4-BE49-F238E27FC236}">
                <a16:creationId xmlns:a16="http://schemas.microsoft.com/office/drawing/2014/main" id="{BDE666DC-31B3-44D1-9D0C-1AA349112713}"/>
              </a:ext>
            </a:extLst>
          </p:cNvPr>
          <p:cNvGraphicFramePr>
            <a:graphicFrameLocks noChangeAspect="1"/>
          </p:cNvGraphicFramePr>
          <p:nvPr/>
        </p:nvGraphicFramePr>
        <p:xfrm>
          <a:off x="428625" y="2000250"/>
          <a:ext cx="6099175" cy="712788"/>
        </p:xfrm>
        <a:graphic>
          <a:graphicData uri="http://schemas.openxmlformats.org/presentationml/2006/ole">
            <mc:AlternateContent xmlns:mc="http://schemas.openxmlformats.org/markup-compatibility/2006">
              <mc:Choice xmlns:v="urn:schemas-microsoft-com:vml" Requires="v">
                <p:oleObj spid="_x0000_s53425" r:id="rId4" imgW="2197100" imgH="254000" progId="">
                  <p:embed/>
                </p:oleObj>
              </mc:Choice>
              <mc:Fallback>
                <p:oleObj r:id="rId4" imgW="2197100" imgH="254000" progId="">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2000250"/>
                        <a:ext cx="6099175" cy="71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矩形 24">
            <a:extLst>
              <a:ext uri="{FF2B5EF4-FFF2-40B4-BE49-F238E27FC236}">
                <a16:creationId xmlns:a16="http://schemas.microsoft.com/office/drawing/2014/main" id="{532151EA-D1EE-462B-8545-629F918CC812}"/>
              </a:ext>
            </a:extLst>
          </p:cNvPr>
          <p:cNvSpPr>
            <a:spLocks noChangeArrowheads="1"/>
          </p:cNvSpPr>
          <p:nvPr/>
        </p:nvSpPr>
        <p:spPr bwMode="auto">
          <a:xfrm>
            <a:off x="357188" y="2714625"/>
            <a:ext cx="471487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50000"/>
              </a:spcBef>
            </a:pPr>
            <a:r>
              <a:rPr kumimoji="1" lang="en-US" altLang="zh-CN" sz="2800" i="1">
                <a:latin typeface="宋体" panose="02010600030101010101" pitchFamily="2" charset="-122"/>
                <a:ea typeface="宋体" panose="02010600030101010101" pitchFamily="2" charset="-122"/>
              </a:rPr>
              <a:t>k</a:t>
            </a:r>
            <a:r>
              <a:rPr kumimoji="1" lang="en-US" altLang="zh-CN" sz="2800" i="1" baseline="-30000">
                <a:latin typeface="宋体" panose="02010600030101010101" pitchFamily="2" charset="-122"/>
                <a:ea typeface="宋体" panose="02010600030101010101" pitchFamily="2" charset="-122"/>
              </a:rPr>
              <a:t>a</a:t>
            </a:r>
            <a:r>
              <a:rPr kumimoji="1" lang="en-US" altLang="zh-CN" sz="2800" i="1">
                <a:latin typeface="宋体" panose="02010600030101010101" pitchFamily="2" charset="-122"/>
                <a:ea typeface="宋体" panose="02010600030101010101" pitchFamily="2" charset="-122"/>
              </a:rPr>
              <a:t> </a:t>
            </a:r>
            <a:r>
              <a:rPr kumimoji="1" lang="zh-CN" altLang="en-US" sz="2800">
                <a:latin typeface="宋体" panose="02010600030101010101" pitchFamily="2" charset="-122"/>
                <a:ea typeface="宋体" panose="02010600030101010101" pitchFamily="2" charset="-122"/>
              </a:rPr>
              <a:t>环境反射系数</a:t>
            </a:r>
          </a:p>
          <a:p>
            <a:pPr eaLnBrk="1" hangingPunct="1">
              <a:spcBef>
                <a:spcPct val="50000"/>
              </a:spcBef>
            </a:pPr>
            <a:r>
              <a:rPr kumimoji="1" lang="en-US" altLang="zh-CN" sz="2800" i="1">
                <a:latin typeface="宋体" panose="02010600030101010101" pitchFamily="2" charset="-122"/>
                <a:ea typeface="宋体" panose="02010600030101010101" pitchFamily="2" charset="-122"/>
              </a:rPr>
              <a:t>k</a:t>
            </a:r>
            <a:r>
              <a:rPr kumimoji="1" lang="en-US" altLang="zh-CN" sz="2800" i="1" baseline="-30000">
                <a:latin typeface="宋体" panose="02010600030101010101" pitchFamily="2" charset="-122"/>
                <a:ea typeface="宋体" panose="02010600030101010101" pitchFamily="2" charset="-122"/>
              </a:rPr>
              <a:t>d</a:t>
            </a:r>
            <a:r>
              <a:rPr kumimoji="1" lang="zh-CN" altLang="en-US" sz="2800">
                <a:latin typeface="宋体" panose="02010600030101010101" pitchFamily="2" charset="-122"/>
                <a:ea typeface="宋体" panose="02010600030101010101" pitchFamily="2" charset="-122"/>
              </a:rPr>
              <a:t>漫反射系数</a:t>
            </a:r>
          </a:p>
          <a:p>
            <a:pPr eaLnBrk="1" hangingPunct="1">
              <a:spcBef>
                <a:spcPct val="50000"/>
              </a:spcBef>
            </a:pPr>
            <a:r>
              <a:rPr kumimoji="1" lang="en-US" altLang="zh-CN" sz="2800" i="1">
                <a:latin typeface="宋体" panose="02010600030101010101" pitchFamily="2" charset="-122"/>
                <a:ea typeface="宋体" panose="02010600030101010101" pitchFamily="2" charset="-122"/>
              </a:rPr>
              <a:t>k</a:t>
            </a:r>
            <a:r>
              <a:rPr kumimoji="1" lang="en-US" altLang="zh-CN" sz="2800" i="1" baseline="-30000">
                <a:latin typeface="宋体" panose="02010600030101010101" pitchFamily="2" charset="-122"/>
                <a:ea typeface="宋体" panose="02010600030101010101" pitchFamily="2" charset="-122"/>
              </a:rPr>
              <a:t>s</a:t>
            </a:r>
            <a:r>
              <a:rPr kumimoji="1" lang="zh-CN" altLang="en-US" sz="2800">
                <a:latin typeface="宋体" panose="02010600030101010101" pitchFamily="2" charset="-122"/>
                <a:ea typeface="宋体" panose="02010600030101010101" pitchFamily="2" charset="-122"/>
              </a:rPr>
              <a:t>镜面反射系数</a:t>
            </a:r>
            <a:endParaRPr kumimoji="1" lang="en-US" altLang="zh-CN" sz="2800">
              <a:latin typeface="宋体" panose="02010600030101010101" pitchFamily="2" charset="-122"/>
              <a:ea typeface="宋体" panose="02010600030101010101" pitchFamily="2" charset="-122"/>
            </a:endParaRPr>
          </a:p>
          <a:p>
            <a:pPr eaLnBrk="1" hangingPunct="1">
              <a:spcBef>
                <a:spcPct val="50000"/>
              </a:spcBef>
            </a:pPr>
            <a:r>
              <a:rPr kumimoji="1" lang="en-US" altLang="zh-CN" sz="2800" i="1">
                <a:latin typeface="宋体" panose="02010600030101010101" pitchFamily="2" charset="-122"/>
                <a:ea typeface="宋体" panose="02010600030101010101" pitchFamily="2" charset="-122"/>
              </a:rPr>
              <a:t>k</a:t>
            </a:r>
            <a:r>
              <a:rPr kumimoji="1" lang="en-US" altLang="zh-CN" sz="2800" i="1" baseline="-30000">
                <a:latin typeface="宋体" panose="02010600030101010101" pitchFamily="2" charset="-122"/>
                <a:ea typeface="宋体" panose="02010600030101010101" pitchFamily="2" charset="-122"/>
              </a:rPr>
              <a:t>s</a:t>
            </a:r>
            <a:r>
              <a:rPr kumimoji="1" lang="en-US" altLang="zh-CN" sz="2800" i="1">
                <a:latin typeface="宋体" panose="02010600030101010101" pitchFamily="2" charset="-122"/>
                <a:ea typeface="宋体" panose="02010600030101010101" pitchFamily="2" charset="-122"/>
              </a:rPr>
              <a:t>+ k</a:t>
            </a:r>
            <a:r>
              <a:rPr kumimoji="1" lang="en-US" altLang="zh-CN" sz="2800" i="1" baseline="-30000">
                <a:latin typeface="宋体" panose="02010600030101010101" pitchFamily="2" charset="-122"/>
                <a:ea typeface="宋体" panose="02010600030101010101" pitchFamily="2" charset="-122"/>
              </a:rPr>
              <a:t>d</a:t>
            </a:r>
            <a:r>
              <a:rPr kumimoji="1" lang="en-US" altLang="zh-CN" sz="2800" i="1">
                <a:latin typeface="宋体" panose="02010600030101010101" pitchFamily="2" charset="-122"/>
                <a:ea typeface="宋体" panose="02010600030101010101" pitchFamily="2" charset="-122"/>
              </a:rPr>
              <a:t> </a:t>
            </a:r>
            <a:r>
              <a:rPr kumimoji="1" lang="en-US" altLang="zh-CN" sz="2800">
                <a:latin typeface="宋体" panose="02010600030101010101" pitchFamily="2" charset="-122"/>
                <a:ea typeface="宋体" panose="02010600030101010101" pitchFamily="2" charset="-122"/>
              </a:rPr>
              <a:t>=1</a:t>
            </a:r>
            <a:endParaRPr kumimoji="1" lang="zh-CN" altLang="en-US" sz="2800">
              <a:latin typeface="宋体" panose="02010600030101010101" pitchFamily="2" charset="-122"/>
              <a:ea typeface="宋体" panose="02010600030101010101" pitchFamily="2" charset="-122"/>
            </a:endParaRPr>
          </a:p>
        </p:txBody>
      </p:sp>
      <p:sp>
        <p:nvSpPr>
          <p:cNvPr id="53254" name="日期占位符 1">
            <a:extLst>
              <a:ext uri="{FF2B5EF4-FFF2-40B4-BE49-F238E27FC236}">
                <a16:creationId xmlns:a16="http://schemas.microsoft.com/office/drawing/2014/main" id="{F85313F2-547D-4E59-8B45-C696E6EF0A8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D498E19-E993-44E2-8852-5957AF19A95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grpSp>
        <p:nvGrpSpPr>
          <p:cNvPr id="53255" name="组合 2">
            <a:extLst>
              <a:ext uri="{FF2B5EF4-FFF2-40B4-BE49-F238E27FC236}">
                <a16:creationId xmlns:a16="http://schemas.microsoft.com/office/drawing/2014/main" id="{C4772CFD-4C7A-4B84-B45E-7B97450308E0}"/>
              </a:ext>
            </a:extLst>
          </p:cNvPr>
          <p:cNvGrpSpPr>
            <a:grpSpLocks/>
          </p:cNvGrpSpPr>
          <p:nvPr/>
        </p:nvGrpSpPr>
        <p:grpSpPr bwMode="auto">
          <a:xfrm>
            <a:off x="4564063" y="3849688"/>
            <a:ext cx="4565650" cy="3814762"/>
            <a:chOff x="4563458" y="3850377"/>
            <a:chExt cx="4565821" cy="3813821"/>
          </a:xfrm>
        </p:grpSpPr>
        <p:grpSp>
          <p:nvGrpSpPr>
            <p:cNvPr id="53256" name="组合 27">
              <a:extLst>
                <a:ext uri="{FF2B5EF4-FFF2-40B4-BE49-F238E27FC236}">
                  <a16:creationId xmlns:a16="http://schemas.microsoft.com/office/drawing/2014/main" id="{E2C67D3D-C63E-4AD2-90C6-C9999565A4C8}"/>
                </a:ext>
              </a:extLst>
            </p:cNvPr>
            <p:cNvGrpSpPr>
              <a:grpSpLocks/>
            </p:cNvGrpSpPr>
            <p:nvPr/>
          </p:nvGrpSpPr>
          <p:grpSpPr bwMode="auto">
            <a:xfrm>
              <a:off x="4563458" y="3850377"/>
              <a:ext cx="4565821" cy="3813821"/>
              <a:chOff x="231530" y="2902509"/>
              <a:chExt cx="4565821" cy="3813821"/>
            </a:xfrm>
          </p:grpSpPr>
          <p:graphicFrame>
            <p:nvGraphicFramePr>
              <p:cNvPr id="53258" name="Object 12">
                <a:extLst>
                  <a:ext uri="{FF2B5EF4-FFF2-40B4-BE49-F238E27FC236}">
                    <a16:creationId xmlns:a16="http://schemas.microsoft.com/office/drawing/2014/main" id="{223D6992-ED6F-476F-B9AE-ED207908F7A0}"/>
                  </a:ext>
                </a:extLst>
              </p:cNvPr>
              <p:cNvGraphicFramePr>
                <a:graphicFrameLocks noChangeAspect="1"/>
              </p:cNvGraphicFramePr>
              <p:nvPr/>
            </p:nvGraphicFramePr>
            <p:xfrm>
              <a:off x="231530" y="2902509"/>
              <a:ext cx="576064" cy="899762"/>
            </p:xfrm>
            <a:graphic>
              <a:graphicData uri="http://schemas.openxmlformats.org/presentationml/2006/ole">
                <mc:AlternateContent xmlns:mc="http://schemas.openxmlformats.org/markup-compatibility/2006">
                  <mc:Choice xmlns:v="urn:schemas-microsoft-com:vml" Requires="v">
                    <p:oleObj spid="_x0000_s53426" name="Clip" r:id="rId6" imgW="2478088" imgH="4460875" progId="">
                      <p:embed/>
                    </p:oleObj>
                  </mc:Choice>
                  <mc:Fallback>
                    <p:oleObj name="Clip" r:id="rId6" imgW="2478088" imgH="4460875" progId="">
                      <p:embed/>
                      <p:pic>
                        <p:nvPicPr>
                          <p:cNvPr id="0"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530" y="2902509"/>
                            <a:ext cx="576064" cy="899762"/>
                          </a:xfrm>
                          <a:prstGeom prst="rect">
                            <a:avLst/>
                          </a:prstGeom>
                          <a:solidFill>
                            <a:srgbClr val="00B050"/>
                          </a:solidFill>
                        </p:spPr>
                      </p:pic>
                    </p:oleObj>
                  </mc:Fallback>
                </mc:AlternateContent>
              </a:graphicData>
            </a:graphic>
          </p:graphicFrame>
          <p:grpSp>
            <p:nvGrpSpPr>
              <p:cNvPr id="53259" name="组合 29">
                <a:extLst>
                  <a:ext uri="{FF2B5EF4-FFF2-40B4-BE49-F238E27FC236}">
                    <a16:creationId xmlns:a16="http://schemas.microsoft.com/office/drawing/2014/main" id="{EC2E4E7D-A7FF-4EAF-818F-3E16FA1395D6}"/>
                  </a:ext>
                </a:extLst>
              </p:cNvPr>
              <p:cNvGrpSpPr>
                <a:grpSpLocks/>
              </p:cNvGrpSpPr>
              <p:nvPr/>
            </p:nvGrpSpPr>
            <p:grpSpPr bwMode="auto">
              <a:xfrm>
                <a:off x="755576" y="2913180"/>
                <a:ext cx="4041775" cy="3000375"/>
                <a:chOff x="4929188" y="3857625"/>
                <a:chExt cx="4041775" cy="3000375"/>
              </a:xfrm>
            </p:grpSpPr>
            <p:pic>
              <p:nvPicPr>
                <p:cNvPr id="53261" name="Picture 67">
                  <a:extLst>
                    <a:ext uri="{FF2B5EF4-FFF2-40B4-BE49-F238E27FC236}">
                      <a16:creationId xmlns:a16="http://schemas.microsoft.com/office/drawing/2014/main" id="{522F5C40-F791-432A-8E3C-4D75212AF4E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29188" y="3857625"/>
                  <a:ext cx="36385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2" name="Picture 4">
                  <a:extLst>
                    <a:ext uri="{FF2B5EF4-FFF2-40B4-BE49-F238E27FC236}">
                      <a16:creationId xmlns:a16="http://schemas.microsoft.com/office/drawing/2014/main" id="{69381BE0-C204-448D-84EF-161E96C7506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59034">
                  <a:off x="8394700" y="5059363"/>
                  <a:ext cx="576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60" name="AutoShape 2">
                <a:extLst>
                  <a:ext uri="{FF2B5EF4-FFF2-40B4-BE49-F238E27FC236}">
                    <a16:creationId xmlns:a16="http://schemas.microsoft.com/office/drawing/2014/main" id="{C8D09F48-F04B-473E-B34A-6627B0B05F19}"/>
                  </a:ext>
                </a:extLst>
              </p:cNvPr>
              <p:cNvSpPr>
                <a:spLocks noChangeArrowheads="1"/>
              </p:cNvSpPr>
              <p:nvPr/>
            </p:nvSpPr>
            <p:spPr bwMode="auto">
              <a:xfrm>
                <a:off x="1187624" y="4081313"/>
                <a:ext cx="2389094" cy="263501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568" y="10800"/>
                    </a:moveTo>
                    <a:cubicBezTo>
                      <a:pt x="10568" y="10671"/>
                      <a:pt x="10671" y="10568"/>
                      <a:pt x="10800" y="10568"/>
                    </a:cubicBezTo>
                    <a:cubicBezTo>
                      <a:pt x="10928" y="10567"/>
                      <a:pt x="11031" y="10671"/>
                      <a:pt x="11032" y="10799"/>
                    </a:cubicBezTo>
                    <a:lnTo>
                      <a:pt x="21600" y="10800"/>
                    </a:lnTo>
                    <a:cubicBezTo>
                      <a:pt x="21600" y="4835"/>
                      <a:pt x="16764" y="0"/>
                      <a:pt x="10800" y="0"/>
                    </a:cubicBezTo>
                    <a:cubicBezTo>
                      <a:pt x="4835" y="0"/>
                      <a:pt x="0" y="4835"/>
                      <a:pt x="0" y="10800"/>
                    </a:cubicBezTo>
                    <a:lnTo>
                      <a:pt x="10568" y="10800"/>
                    </a:lnTo>
                    <a:close/>
                  </a:path>
                </a:pathLst>
              </a:custGeom>
              <a:solidFill>
                <a:srgbClr val="B2B2B2">
                  <a:alpha val="47058"/>
                </a:srgbClr>
              </a:solidFill>
              <a:ln w="9525">
                <a:solidFill>
                  <a:srgbClr val="B2B2B2"/>
                </a:solidFill>
                <a:miter lim="800000"/>
                <a:headEnd/>
                <a:tailEnd/>
              </a:ln>
            </p:spPr>
            <p:txBody>
              <a:bodyPr anchor="ctr">
                <a:spAutoFit/>
              </a:bodyPr>
              <a:lstStyle/>
              <a:p>
                <a:endParaRPr lang="zh-CN" altLang="en-US"/>
              </a:p>
            </p:txBody>
          </p:sp>
        </p:grpSp>
        <p:sp>
          <p:nvSpPr>
            <p:cNvPr id="53257" name="Oval 13">
              <a:extLst>
                <a:ext uri="{FF2B5EF4-FFF2-40B4-BE49-F238E27FC236}">
                  <a16:creationId xmlns:a16="http://schemas.microsoft.com/office/drawing/2014/main" id="{BE879BE8-52F9-401F-B2A5-E206F385CDD3}"/>
                </a:ext>
              </a:extLst>
            </p:cNvPr>
            <p:cNvSpPr>
              <a:spLocks noChangeArrowheads="1"/>
            </p:cNvSpPr>
            <p:nvPr/>
          </p:nvSpPr>
          <p:spPr bwMode="auto">
            <a:xfrm rot="7809006">
              <a:off x="6476566" y="5584974"/>
              <a:ext cx="1570696" cy="403923"/>
            </a:xfrm>
            <a:prstGeom prst="ellipse">
              <a:avLst/>
            </a:prstGeom>
            <a:solidFill>
              <a:srgbClr val="B2B2B2">
                <a:alpha val="49019"/>
              </a:srgbClr>
            </a:solidFill>
            <a:ln w="9525">
              <a:solidFill>
                <a:srgbClr val="B2B2B2"/>
              </a:solidFill>
              <a:round/>
              <a:headEnd/>
              <a:tailEnd/>
            </a:ln>
          </p:spPr>
          <p:txBody>
            <a:bodyPr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animEffect transition="in" filter="checkerboard(across)">
                                      <p:cBhvr>
                                        <p:cTn id="7" dur="500"/>
                                        <p:tgtEl>
                                          <p:spTgt spid="1434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360"/>
                                        </p:tgtEl>
                                        <p:attrNameLst>
                                          <p:attrName>style.visibility</p:attrName>
                                        </p:attrNameLst>
                                      </p:cBhvr>
                                      <p:to>
                                        <p:strVal val="visible"/>
                                      </p:to>
                                    </p:set>
                                    <p:animEffect transition="in" filter="blinds(horizontal)">
                                      <p:cBhvr>
                                        <p:cTn id="12" dur="500"/>
                                        <p:tgtEl>
                                          <p:spTgt spid="143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heckerboard(across)">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0ACB80C7-63C6-4DCC-BA2B-280F36143083}"/>
              </a:ext>
            </a:extLst>
          </p:cNvPr>
          <p:cNvSpPr>
            <a:spLocks noGrp="1" noChangeArrowheads="1"/>
          </p:cNvSpPr>
          <p:nvPr>
            <p:ph type="title"/>
          </p:nvPr>
        </p:nvSpPr>
        <p:spPr/>
        <p:txBody>
          <a:bodyPr/>
          <a:lstStyle/>
          <a:p>
            <a:r>
              <a:rPr lang="zh-CN" altLang="en-US"/>
              <a:t>光源的颜色</a:t>
            </a:r>
          </a:p>
        </p:txBody>
      </p:sp>
      <p:sp>
        <p:nvSpPr>
          <p:cNvPr id="55299" name="内容占位符 2">
            <a:extLst>
              <a:ext uri="{FF2B5EF4-FFF2-40B4-BE49-F238E27FC236}">
                <a16:creationId xmlns:a16="http://schemas.microsoft.com/office/drawing/2014/main" id="{D13E22FA-FAE7-46A2-BFD4-6B9B09354A8B}"/>
              </a:ext>
            </a:extLst>
          </p:cNvPr>
          <p:cNvSpPr>
            <a:spLocks noGrp="1" noChangeArrowheads="1"/>
          </p:cNvSpPr>
          <p:nvPr>
            <p:ph idx="1"/>
          </p:nvPr>
        </p:nvSpPr>
        <p:spPr/>
        <p:txBody>
          <a:bodyPr/>
          <a:lstStyle/>
          <a:p>
            <a:r>
              <a:rPr lang="zh-CN" altLang="en-US" dirty="0"/>
              <a:t>光源不但发射出不同量的不同频率光，而且它们的方向属性随着频率也可能不同</a:t>
            </a:r>
          </a:p>
          <a:p>
            <a:pPr lvl="1"/>
            <a:r>
              <a:rPr lang="zh-CN" altLang="en-US" dirty="0"/>
              <a:t>所以真正的光照物理模型其实将非常复杂</a:t>
            </a:r>
          </a:p>
          <a:p>
            <a:r>
              <a:rPr lang="zh-CN" altLang="en-US" dirty="0"/>
              <a:t>人的视觉系统是基于三原色理论的</a:t>
            </a:r>
          </a:p>
          <a:p>
            <a:r>
              <a:rPr lang="zh-CN" altLang="en-US" dirty="0"/>
              <a:t>在大多数应用中，可以用三种成分</a:t>
            </a:r>
            <a:r>
              <a:rPr lang="en-US" altLang="zh-CN" dirty="0"/>
              <a:t>—</a:t>
            </a:r>
            <a:r>
              <a:rPr lang="zh-CN" altLang="en-US" dirty="0"/>
              <a:t>红、绿、蓝</a:t>
            </a:r>
            <a:r>
              <a:rPr lang="en-US" altLang="zh-CN" dirty="0"/>
              <a:t>—</a:t>
            </a:r>
            <a:r>
              <a:rPr lang="zh-CN" altLang="en-US" dirty="0"/>
              <a:t>的强度表示光源</a:t>
            </a:r>
          </a:p>
          <a:p>
            <a:pPr lvl="1"/>
            <a:r>
              <a:rPr lang="zh-CN" altLang="en-US" dirty="0"/>
              <a:t>光亮度</a:t>
            </a:r>
            <a:r>
              <a:rPr lang="en-US" altLang="zh-CN" dirty="0"/>
              <a:t>(</a:t>
            </a:r>
            <a:r>
              <a:rPr lang="zh-CN" altLang="en-US" dirty="0"/>
              <a:t>流明 </a:t>
            </a:r>
            <a:r>
              <a:rPr lang="en-US" altLang="zh-CN" dirty="0"/>
              <a:t>Luminance)</a:t>
            </a:r>
            <a:r>
              <a:rPr lang="zh-CN" altLang="en-US" dirty="0"/>
              <a:t>函数为</a:t>
            </a:r>
            <a:r>
              <a:rPr lang="en-US" altLang="zh-CN" dirty="0"/>
              <a:t>I = [</a:t>
            </a:r>
            <a:r>
              <a:rPr lang="en-US" altLang="zh-CN" dirty="0" err="1"/>
              <a:t>Ir</a:t>
            </a:r>
            <a:r>
              <a:rPr lang="en-US" altLang="zh-CN" dirty="0"/>
              <a:t>, Ig, </a:t>
            </a:r>
            <a:r>
              <a:rPr lang="en-US" altLang="zh-CN" dirty="0" err="1"/>
              <a:t>Ib</a:t>
            </a:r>
            <a:r>
              <a:rPr lang="en-US" altLang="zh-CN" dirty="0"/>
              <a:t>]</a:t>
            </a:r>
            <a:endParaRPr lang="zh-CN" altLang="en-US" dirty="0"/>
          </a:p>
        </p:txBody>
      </p:sp>
      <p:sp>
        <p:nvSpPr>
          <p:cNvPr id="55300" name="日期占位符 3">
            <a:extLst>
              <a:ext uri="{FF2B5EF4-FFF2-40B4-BE49-F238E27FC236}">
                <a16:creationId xmlns:a16="http://schemas.microsoft.com/office/drawing/2014/main" id="{C9AF4275-67F4-4DC5-B250-07BF0449029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7AD20D9-7806-4632-9126-0CDAE97D7D36}"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1">
            <a:extLst>
              <a:ext uri="{FF2B5EF4-FFF2-40B4-BE49-F238E27FC236}">
                <a16:creationId xmlns:a16="http://schemas.microsoft.com/office/drawing/2014/main" id="{6FAE8B36-E029-4184-B849-FCDD48E0908E}"/>
              </a:ext>
            </a:extLst>
          </p:cNvPr>
          <p:cNvSpPr>
            <a:spLocks noGrp="1" noChangeArrowheads="1"/>
          </p:cNvSpPr>
          <p:nvPr>
            <p:ph idx="1"/>
          </p:nvPr>
        </p:nvSpPr>
        <p:spPr/>
        <p:txBody>
          <a:bodyPr/>
          <a:lstStyle/>
          <a:p>
            <a:endParaRPr lang="zh-CN" altLang="en-US" dirty="0"/>
          </a:p>
        </p:txBody>
      </p:sp>
      <p:sp>
        <p:nvSpPr>
          <p:cNvPr id="56323" name="Rectangle 1027">
            <a:extLst>
              <a:ext uri="{FF2B5EF4-FFF2-40B4-BE49-F238E27FC236}">
                <a16:creationId xmlns:a16="http://schemas.microsoft.com/office/drawing/2014/main" id="{23FA27C0-80ED-4B3D-BDFB-013DA3DCA93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sp>
        <p:nvSpPr>
          <p:cNvPr id="56324" name="Rectangle 1029">
            <a:extLst>
              <a:ext uri="{FF2B5EF4-FFF2-40B4-BE49-F238E27FC236}">
                <a16:creationId xmlns:a16="http://schemas.microsoft.com/office/drawing/2014/main" id="{5E2934FA-12C9-48B7-8902-A38BC77AB4B1}"/>
              </a:ext>
            </a:extLst>
          </p:cNvPr>
          <p:cNvSpPr>
            <a:spLocks noChangeArrowheads="1"/>
          </p:cNvSpPr>
          <p:nvPr/>
        </p:nvSpPr>
        <p:spPr bwMode="auto">
          <a:xfrm>
            <a:off x="0" y="3048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graphicFrame>
        <p:nvGraphicFramePr>
          <p:cNvPr id="16386" name="Object 1028">
            <a:extLst>
              <a:ext uri="{FF2B5EF4-FFF2-40B4-BE49-F238E27FC236}">
                <a16:creationId xmlns:a16="http://schemas.microsoft.com/office/drawing/2014/main" id="{92FA4441-3B53-4F2F-B6F8-9E9EE3047109}"/>
              </a:ext>
            </a:extLst>
          </p:cNvPr>
          <p:cNvGraphicFramePr>
            <a:graphicFrameLocks noChangeAspect="1"/>
          </p:cNvGraphicFramePr>
          <p:nvPr/>
        </p:nvGraphicFramePr>
        <p:xfrm>
          <a:off x="611188" y="1458913"/>
          <a:ext cx="7978775" cy="1898650"/>
        </p:xfrm>
        <a:graphic>
          <a:graphicData uri="http://schemas.openxmlformats.org/presentationml/2006/ole">
            <mc:AlternateContent xmlns:mc="http://schemas.openxmlformats.org/markup-compatibility/2006">
              <mc:Choice xmlns:v="urn:schemas-microsoft-com:vml" Requires="v">
                <p:oleObj spid="_x0000_s56500" name="Equation" r:id="rId4" imgW="3200400" imgH="762000" progId="">
                  <p:embed/>
                </p:oleObj>
              </mc:Choice>
              <mc:Fallback>
                <p:oleObj name="Equation" r:id="rId4" imgW="3200400" imgH="762000" progId="">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458913"/>
                        <a:ext cx="7978775" cy="189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6" name="Rectangle 3">
            <a:extLst>
              <a:ext uri="{FF2B5EF4-FFF2-40B4-BE49-F238E27FC236}">
                <a16:creationId xmlns:a16="http://schemas.microsoft.com/office/drawing/2014/main" id="{D0095F15-5545-4BFF-8B82-F87939504D41}"/>
              </a:ext>
            </a:extLst>
          </p:cNvPr>
          <p:cNvSpPr>
            <a:spLocks noGrp="1" noChangeArrowheads="1"/>
          </p:cNvSpPr>
          <p:nvPr>
            <p:ph type="title"/>
          </p:nvPr>
        </p:nvSpPr>
        <p:spPr/>
        <p:txBody>
          <a:bodyPr/>
          <a:lstStyle/>
          <a:p>
            <a:pPr eaLnBrk="1" hangingPunct="1"/>
            <a:r>
              <a:rPr lang="zh-CN" altLang="en-US">
                <a:ea typeface="宋体" panose="02010600030101010101" pitchFamily="2" charset="-122"/>
              </a:rPr>
              <a:t>简单光照模型</a:t>
            </a:r>
            <a:endParaRPr lang="en-US" altLang="zh-CN">
              <a:ea typeface="宋体" panose="02010600030101010101" pitchFamily="2" charset="-122"/>
            </a:endParaRPr>
          </a:p>
        </p:txBody>
      </p:sp>
      <p:sp>
        <p:nvSpPr>
          <p:cNvPr id="56327" name="日期占位符 1">
            <a:extLst>
              <a:ext uri="{FF2B5EF4-FFF2-40B4-BE49-F238E27FC236}">
                <a16:creationId xmlns:a16="http://schemas.microsoft.com/office/drawing/2014/main" id="{2038E00E-D768-4EB6-A835-B9D06CB11D2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1BE05AAF-DC75-4C73-AED4-19FC0F17FD69}"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13" name="Picture 3">
            <a:extLst>
              <a:ext uri="{FF2B5EF4-FFF2-40B4-BE49-F238E27FC236}">
                <a16:creationId xmlns:a16="http://schemas.microsoft.com/office/drawing/2014/main" id="{7FB98496-6518-479F-A303-5031866D65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0" y="4967288"/>
            <a:ext cx="2057400"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29" name="组合 13">
            <a:extLst>
              <a:ext uri="{FF2B5EF4-FFF2-40B4-BE49-F238E27FC236}">
                <a16:creationId xmlns:a16="http://schemas.microsoft.com/office/drawing/2014/main" id="{BBBE7EE8-ABF6-4788-90CB-5BC301ACE8CD}"/>
              </a:ext>
            </a:extLst>
          </p:cNvPr>
          <p:cNvGrpSpPr>
            <a:grpSpLocks/>
          </p:cNvGrpSpPr>
          <p:nvPr/>
        </p:nvGrpSpPr>
        <p:grpSpPr bwMode="auto">
          <a:xfrm>
            <a:off x="4465638" y="4005263"/>
            <a:ext cx="4565650" cy="3814762"/>
            <a:chOff x="4563458" y="3850377"/>
            <a:chExt cx="4565821" cy="3813821"/>
          </a:xfrm>
        </p:grpSpPr>
        <p:grpSp>
          <p:nvGrpSpPr>
            <p:cNvPr id="56331" name="组合 14">
              <a:extLst>
                <a:ext uri="{FF2B5EF4-FFF2-40B4-BE49-F238E27FC236}">
                  <a16:creationId xmlns:a16="http://schemas.microsoft.com/office/drawing/2014/main" id="{611B02DA-FFC9-4EB9-8323-BD28E1AE9D4E}"/>
                </a:ext>
              </a:extLst>
            </p:cNvPr>
            <p:cNvGrpSpPr>
              <a:grpSpLocks/>
            </p:cNvGrpSpPr>
            <p:nvPr/>
          </p:nvGrpSpPr>
          <p:grpSpPr bwMode="auto">
            <a:xfrm>
              <a:off x="4563458" y="3850377"/>
              <a:ext cx="4565821" cy="3813821"/>
              <a:chOff x="231530" y="2902509"/>
              <a:chExt cx="4565821" cy="3813821"/>
            </a:xfrm>
          </p:grpSpPr>
          <p:graphicFrame>
            <p:nvGraphicFramePr>
              <p:cNvPr id="56333" name="Object 12">
                <a:extLst>
                  <a:ext uri="{FF2B5EF4-FFF2-40B4-BE49-F238E27FC236}">
                    <a16:creationId xmlns:a16="http://schemas.microsoft.com/office/drawing/2014/main" id="{C6B0A3CE-C489-4A95-92EB-A36491B87390}"/>
                  </a:ext>
                </a:extLst>
              </p:cNvPr>
              <p:cNvGraphicFramePr>
                <a:graphicFrameLocks noChangeAspect="1"/>
              </p:cNvGraphicFramePr>
              <p:nvPr/>
            </p:nvGraphicFramePr>
            <p:xfrm>
              <a:off x="231530" y="2902509"/>
              <a:ext cx="576064" cy="899762"/>
            </p:xfrm>
            <a:graphic>
              <a:graphicData uri="http://schemas.openxmlformats.org/presentationml/2006/ole">
                <mc:AlternateContent xmlns:mc="http://schemas.openxmlformats.org/markup-compatibility/2006">
                  <mc:Choice xmlns:v="urn:schemas-microsoft-com:vml" Requires="v">
                    <p:oleObj spid="_x0000_s56501" name="Clip" r:id="rId7" imgW="2478088" imgH="4460875" progId="">
                      <p:embed/>
                    </p:oleObj>
                  </mc:Choice>
                  <mc:Fallback>
                    <p:oleObj name="Clip" r:id="rId7" imgW="2478088" imgH="4460875" progId="">
                      <p:embed/>
                      <p:pic>
                        <p:nvPicPr>
                          <p:cNvPr id="0"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530" y="2902509"/>
                            <a:ext cx="576064" cy="899762"/>
                          </a:xfrm>
                          <a:prstGeom prst="rect">
                            <a:avLst/>
                          </a:prstGeom>
                          <a:solidFill>
                            <a:srgbClr val="00B050"/>
                          </a:solidFill>
                        </p:spPr>
                      </p:pic>
                    </p:oleObj>
                  </mc:Fallback>
                </mc:AlternateContent>
              </a:graphicData>
            </a:graphic>
          </p:graphicFrame>
          <p:grpSp>
            <p:nvGrpSpPr>
              <p:cNvPr id="56334" name="组合 17">
                <a:extLst>
                  <a:ext uri="{FF2B5EF4-FFF2-40B4-BE49-F238E27FC236}">
                    <a16:creationId xmlns:a16="http://schemas.microsoft.com/office/drawing/2014/main" id="{3B245BD5-70FA-4598-BB13-2AFBDCD57AAF}"/>
                  </a:ext>
                </a:extLst>
              </p:cNvPr>
              <p:cNvGrpSpPr>
                <a:grpSpLocks/>
              </p:cNvGrpSpPr>
              <p:nvPr/>
            </p:nvGrpSpPr>
            <p:grpSpPr bwMode="auto">
              <a:xfrm>
                <a:off x="755576" y="2913180"/>
                <a:ext cx="4041775" cy="3000375"/>
                <a:chOff x="4929188" y="3857625"/>
                <a:chExt cx="4041775" cy="3000375"/>
              </a:xfrm>
            </p:grpSpPr>
            <p:pic>
              <p:nvPicPr>
                <p:cNvPr id="56336" name="Picture 67">
                  <a:extLst>
                    <a:ext uri="{FF2B5EF4-FFF2-40B4-BE49-F238E27FC236}">
                      <a16:creationId xmlns:a16="http://schemas.microsoft.com/office/drawing/2014/main" id="{C3C55F0A-F315-41C8-8F3A-DB0C9289CD5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29188" y="3857625"/>
                  <a:ext cx="36385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7" name="Picture 4">
                  <a:extLst>
                    <a:ext uri="{FF2B5EF4-FFF2-40B4-BE49-F238E27FC236}">
                      <a16:creationId xmlns:a16="http://schemas.microsoft.com/office/drawing/2014/main" id="{1902A9A5-171E-410C-8E35-3780AB8C589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759034">
                  <a:off x="8394700" y="5059363"/>
                  <a:ext cx="576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335" name="AutoShape 2">
                <a:extLst>
                  <a:ext uri="{FF2B5EF4-FFF2-40B4-BE49-F238E27FC236}">
                    <a16:creationId xmlns:a16="http://schemas.microsoft.com/office/drawing/2014/main" id="{B8BEFDB7-A12A-4858-8F73-B2350D8D5DB7}"/>
                  </a:ext>
                </a:extLst>
              </p:cNvPr>
              <p:cNvSpPr>
                <a:spLocks noChangeArrowheads="1"/>
              </p:cNvSpPr>
              <p:nvPr/>
            </p:nvSpPr>
            <p:spPr bwMode="auto">
              <a:xfrm>
                <a:off x="1187624" y="4081313"/>
                <a:ext cx="2389094" cy="263501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568" y="10800"/>
                    </a:moveTo>
                    <a:cubicBezTo>
                      <a:pt x="10568" y="10671"/>
                      <a:pt x="10671" y="10568"/>
                      <a:pt x="10800" y="10568"/>
                    </a:cubicBezTo>
                    <a:cubicBezTo>
                      <a:pt x="10928" y="10567"/>
                      <a:pt x="11031" y="10671"/>
                      <a:pt x="11032" y="10799"/>
                    </a:cubicBezTo>
                    <a:lnTo>
                      <a:pt x="21600" y="10800"/>
                    </a:lnTo>
                    <a:cubicBezTo>
                      <a:pt x="21600" y="4835"/>
                      <a:pt x="16764" y="0"/>
                      <a:pt x="10800" y="0"/>
                    </a:cubicBezTo>
                    <a:cubicBezTo>
                      <a:pt x="4835" y="0"/>
                      <a:pt x="0" y="4835"/>
                      <a:pt x="0" y="10800"/>
                    </a:cubicBezTo>
                    <a:lnTo>
                      <a:pt x="10568" y="10800"/>
                    </a:lnTo>
                    <a:close/>
                  </a:path>
                </a:pathLst>
              </a:custGeom>
              <a:solidFill>
                <a:srgbClr val="B2B2B2">
                  <a:alpha val="47058"/>
                </a:srgbClr>
              </a:solidFill>
              <a:ln w="9525">
                <a:solidFill>
                  <a:srgbClr val="B2B2B2"/>
                </a:solidFill>
                <a:miter lim="800000"/>
                <a:headEnd/>
                <a:tailEnd/>
              </a:ln>
            </p:spPr>
            <p:txBody>
              <a:bodyPr anchor="ctr">
                <a:spAutoFit/>
              </a:bodyPr>
              <a:lstStyle/>
              <a:p>
                <a:endParaRPr lang="zh-CN" altLang="en-US"/>
              </a:p>
            </p:txBody>
          </p:sp>
        </p:grpSp>
        <p:sp>
          <p:nvSpPr>
            <p:cNvPr id="56332" name="Oval 13">
              <a:extLst>
                <a:ext uri="{FF2B5EF4-FFF2-40B4-BE49-F238E27FC236}">
                  <a16:creationId xmlns:a16="http://schemas.microsoft.com/office/drawing/2014/main" id="{FE0A1B24-FE7D-4BAC-8D16-0AABD3782B14}"/>
                </a:ext>
              </a:extLst>
            </p:cNvPr>
            <p:cNvSpPr>
              <a:spLocks noChangeArrowheads="1"/>
            </p:cNvSpPr>
            <p:nvPr/>
          </p:nvSpPr>
          <p:spPr bwMode="auto">
            <a:xfrm rot="7809006">
              <a:off x="6476566" y="5584974"/>
              <a:ext cx="1570696" cy="403923"/>
            </a:xfrm>
            <a:prstGeom prst="ellipse">
              <a:avLst/>
            </a:prstGeom>
            <a:solidFill>
              <a:srgbClr val="B2B2B2">
                <a:alpha val="49019"/>
              </a:srgbClr>
            </a:solidFill>
            <a:ln w="9525">
              <a:solidFill>
                <a:srgbClr val="B2B2B2"/>
              </a:solidFill>
              <a:round/>
              <a:headEnd/>
              <a:tailEnd/>
            </a:ln>
          </p:spPr>
          <p:txBody>
            <a:bodyPr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grpSp>
      <p:sp>
        <p:nvSpPr>
          <p:cNvPr id="17" name="AutoShape 4">
            <a:extLst>
              <a:ext uri="{FF2B5EF4-FFF2-40B4-BE49-F238E27FC236}">
                <a16:creationId xmlns:a16="http://schemas.microsoft.com/office/drawing/2014/main" id="{B375E8EE-AC12-4001-B5C3-0BDCCC3A7758}"/>
              </a:ext>
            </a:extLst>
          </p:cNvPr>
          <p:cNvSpPr>
            <a:spLocks noChangeArrowheads="1"/>
          </p:cNvSpPr>
          <p:nvPr/>
        </p:nvSpPr>
        <p:spPr bwMode="auto">
          <a:xfrm>
            <a:off x="539750" y="3860800"/>
            <a:ext cx="2738438" cy="790575"/>
          </a:xfrm>
          <a:prstGeom prst="wedgeRoundRectCallout">
            <a:avLst>
              <a:gd name="adj1" fmla="val 50524"/>
              <a:gd name="adj2" fmla="val -113653"/>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spcBef>
                <a:spcPct val="50000"/>
              </a:spcBef>
              <a:buClr>
                <a:schemeClr val="accent2"/>
              </a:buClr>
              <a:buSzPct val="80000"/>
              <a:buFont typeface="Wingdings" pitchFamily="2" charset="2"/>
              <a:buNone/>
              <a:defRPr/>
            </a:pPr>
            <a:r>
              <a:rPr lang="zh-CN" altLang="en-US" sz="3600" dirty="0">
                <a:latin typeface="华文宋体" pitchFamily="2" charset="-122"/>
                <a:ea typeface="华文宋体" pitchFamily="2" charset="-122"/>
              </a:rPr>
              <a:t>如何计算</a:t>
            </a:r>
            <a:r>
              <a:rPr lang="en-US" altLang="zh-CN" sz="3600" dirty="0">
                <a:latin typeface="华文宋体" pitchFamily="2" charset="-122"/>
                <a:ea typeface="华文宋体" pitchFamily="2" charset="-122"/>
              </a:rPr>
              <a:t>?</a:t>
            </a:r>
            <a:endParaRPr lang="zh-CN" altLang="en-US" sz="3600" dirty="0">
              <a:latin typeface="华文宋体" pitchFamily="2" charset="-122"/>
              <a:ea typeface="华文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linds(horizontal)">
                                      <p:cBhvr>
                                        <p:cTn id="7" dur="5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6F8B68AA-4AD0-4AD0-BF91-BBBA092CEF32}"/>
              </a:ext>
            </a:extLst>
          </p:cNvPr>
          <p:cNvSpPr>
            <a:spLocks noGrp="1" noChangeArrowheads="1"/>
          </p:cNvSpPr>
          <p:nvPr>
            <p:ph type="title"/>
          </p:nvPr>
        </p:nvSpPr>
        <p:spPr/>
        <p:txBody>
          <a:bodyPr/>
          <a:lstStyle/>
          <a:p>
            <a:r>
              <a:rPr lang="zh-CN" altLang="en-US" dirty="0">
                <a:solidFill>
                  <a:srgbClr val="333399"/>
                </a:solidFill>
              </a:rPr>
              <a:t>颜色</a:t>
            </a:r>
            <a:endParaRPr lang="zh-CN" altLang="en-US" dirty="0">
              <a:ea typeface="宋体" panose="02010600030101010101" pitchFamily="2" charset="-122"/>
            </a:endParaRPr>
          </a:p>
        </p:txBody>
      </p:sp>
      <p:sp>
        <p:nvSpPr>
          <p:cNvPr id="9221" name="日期占位符 1">
            <a:extLst>
              <a:ext uri="{FF2B5EF4-FFF2-40B4-BE49-F238E27FC236}">
                <a16:creationId xmlns:a16="http://schemas.microsoft.com/office/drawing/2014/main" id="{5CC38CD9-0BB5-4C07-B40F-3E7C05FAB39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6B74F2C-979B-4E2C-8018-CA53B8DAEE7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p:txBody>
          <a:bodyPr/>
          <a:lstStyle/>
          <a:p>
            <a:r>
              <a:rPr lang="zh-CN" altLang="en-US" sz="2800" dirty="0"/>
              <a:t>物体呈现各种真实感显示和绘制效果的本质：物体显示图形所覆盖的每个像素点显示出了某种特定的颜色，所有像素点的显示效果汇总在一起而最终表现出整体的真实感效果</a:t>
            </a:r>
            <a:endParaRPr lang="en-US" altLang="zh-CN" sz="2800" dirty="0"/>
          </a:p>
          <a:p>
            <a:r>
              <a:rPr lang="zh-CN" altLang="en-US" sz="2800" dirty="0"/>
              <a:t>所以，对颜色进行理解和表达是关键和基础</a:t>
            </a:r>
            <a:endParaRPr lang="en-US" altLang="zh-CN" sz="2800" dirty="0"/>
          </a:p>
          <a:p>
            <a:pPr marL="0" indent="0">
              <a:buNone/>
            </a:pPr>
            <a:endParaRPr lang="zh-CN" altLang="en-US" dirty="0"/>
          </a:p>
        </p:txBody>
      </p:sp>
      <p:pic>
        <p:nvPicPr>
          <p:cNvPr id="7" name="Picture 10">
            <a:extLst>
              <a:ext uri="{FF2B5EF4-FFF2-40B4-BE49-F238E27FC236}">
                <a16:creationId xmlns:a16="http://schemas.microsoft.com/office/drawing/2014/main" id="{AE64A053-ED36-4668-B755-18ADC02EFA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785768"/>
            <a:ext cx="33813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0E5871D6-8903-4448-9E05-81E7E6AC8B97}"/>
              </a:ext>
            </a:extLst>
          </p:cNvPr>
          <p:cNvSpPr>
            <a:spLocks noGrp="1" noChangeArrowheads="1"/>
          </p:cNvSpPr>
          <p:nvPr>
            <p:ph type="body" idx="1"/>
          </p:nvPr>
        </p:nvSpPr>
        <p:spPr>
          <a:xfrm>
            <a:off x="250825" y="1785938"/>
            <a:ext cx="8713788" cy="3865562"/>
          </a:xfrm>
        </p:spPr>
        <p:txBody>
          <a:bodyPr/>
          <a:lstStyle/>
          <a:p>
            <a:pPr eaLnBrk="1" hangingPunct="1"/>
            <a:r>
              <a:rPr lang="zh-CN" altLang="en-US" dirty="0"/>
              <a:t>如何计算</a:t>
            </a:r>
            <a:r>
              <a:rPr lang="en-US" altLang="zh-CN" dirty="0" err="1"/>
              <a:t>cosi</a:t>
            </a:r>
            <a:r>
              <a:rPr lang="zh-CN" altLang="en-US" dirty="0"/>
              <a:t>与</a:t>
            </a:r>
            <a:r>
              <a:rPr lang="en-US" altLang="zh-CN" dirty="0"/>
              <a:t>cos</a:t>
            </a:r>
            <a:r>
              <a:rPr lang="el-GR" altLang="zh-CN" dirty="0"/>
              <a:t>θ</a:t>
            </a:r>
            <a:r>
              <a:rPr lang="en-US" altLang="zh-CN" dirty="0"/>
              <a:t>?</a:t>
            </a:r>
          </a:p>
          <a:p>
            <a:pPr eaLnBrk="1" hangingPunct="1"/>
            <a:endParaRPr lang="en-US" altLang="zh-CN" dirty="0"/>
          </a:p>
          <a:p>
            <a:pPr eaLnBrk="1" hangingPunct="1"/>
            <a:endParaRPr lang="en-US" altLang="zh-CN" dirty="0"/>
          </a:p>
          <a:p>
            <a:pPr eaLnBrk="1" hangingPunct="1"/>
            <a:r>
              <a:rPr kumimoji="1" lang="en-US" altLang="zh-CN" b="1" i="1" dirty="0"/>
              <a:t>L</a:t>
            </a:r>
            <a:r>
              <a:rPr kumimoji="1" lang="en-US" altLang="zh-CN" baseline="-30000" dirty="0"/>
              <a:t>0</a:t>
            </a:r>
            <a:r>
              <a:rPr kumimoji="1" lang="zh-CN" altLang="en-US" dirty="0"/>
              <a:t>，</a:t>
            </a:r>
            <a:r>
              <a:rPr kumimoji="1" lang="en-US" altLang="zh-CN" b="1" i="1" dirty="0"/>
              <a:t>N</a:t>
            </a:r>
            <a:r>
              <a:rPr kumimoji="1" lang="en-US" altLang="zh-CN" baseline="-30000" dirty="0"/>
              <a:t>0</a:t>
            </a:r>
            <a:r>
              <a:rPr kumimoji="1" lang="zh-CN" altLang="en-US" dirty="0"/>
              <a:t>，</a:t>
            </a:r>
            <a:r>
              <a:rPr kumimoji="1" lang="en-US" altLang="zh-CN" b="1" i="1" dirty="0"/>
              <a:t>R</a:t>
            </a:r>
            <a:r>
              <a:rPr kumimoji="1" lang="en-US" altLang="zh-CN" baseline="-30000" dirty="0"/>
              <a:t>0</a:t>
            </a:r>
            <a:r>
              <a:rPr kumimoji="1" lang="zh-CN" altLang="en-US" dirty="0"/>
              <a:t>，</a:t>
            </a:r>
            <a:r>
              <a:rPr kumimoji="1" lang="en-US" altLang="zh-CN" b="1" i="1" dirty="0"/>
              <a:t>V</a:t>
            </a:r>
            <a:r>
              <a:rPr kumimoji="1" lang="en-US" altLang="zh-CN" baseline="-30000" dirty="0"/>
              <a:t>0</a:t>
            </a:r>
            <a:r>
              <a:rPr kumimoji="1" lang="zh-CN" altLang="en-US" dirty="0"/>
              <a:t>是与</a:t>
            </a:r>
            <a:r>
              <a:rPr kumimoji="1" lang="en-US" altLang="zh-CN" b="1" i="1" dirty="0"/>
              <a:t>L</a:t>
            </a:r>
            <a:r>
              <a:rPr kumimoji="1" lang="zh-CN" altLang="en-US" dirty="0"/>
              <a:t>，</a:t>
            </a:r>
            <a:r>
              <a:rPr kumimoji="1" lang="en-US" altLang="zh-CN" b="1" i="1" dirty="0"/>
              <a:t>N</a:t>
            </a:r>
            <a:r>
              <a:rPr kumimoji="1" lang="zh-CN" altLang="en-US" dirty="0"/>
              <a:t>，</a:t>
            </a:r>
            <a:r>
              <a:rPr kumimoji="1" lang="en-US" altLang="zh-CN" b="1" i="1" dirty="0"/>
              <a:t>R</a:t>
            </a:r>
            <a:r>
              <a:rPr kumimoji="1" lang="zh-CN" altLang="en-US" dirty="0"/>
              <a:t>，</a:t>
            </a:r>
            <a:r>
              <a:rPr kumimoji="1" lang="en-US" altLang="zh-CN" b="1" i="1" dirty="0"/>
              <a:t>V</a:t>
            </a:r>
            <a:r>
              <a:rPr kumimoji="1" lang="zh-CN" altLang="en-US" dirty="0"/>
              <a:t>相应的单位向量</a:t>
            </a:r>
            <a:endParaRPr kumimoji="1" lang="en-US" altLang="zh-CN" dirty="0"/>
          </a:p>
          <a:p>
            <a:pPr eaLnBrk="1" hangingPunct="1"/>
            <a:r>
              <a:rPr kumimoji="1" lang="zh-CN" altLang="en-US" dirty="0"/>
              <a:t>如何计算</a:t>
            </a:r>
            <a:r>
              <a:rPr kumimoji="1" lang="en-US" altLang="zh-CN" dirty="0"/>
              <a:t>R?</a:t>
            </a:r>
          </a:p>
        </p:txBody>
      </p:sp>
      <p:graphicFrame>
        <p:nvGraphicFramePr>
          <p:cNvPr id="58371" name="Object 23">
            <a:extLst>
              <a:ext uri="{FF2B5EF4-FFF2-40B4-BE49-F238E27FC236}">
                <a16:creationId xmlns:a16="http://schemas.microsoft.com/office/drawing/2014/main" id="{1DB2ED3B-B117-4B77-ACB1-4D453DC39311}"/>
              </a:ext>
            </a:extLst>
          </p:cNvPr>
          <p:cNvGraphicFramePr>
            <a:graphicFrameLocks noChangeAspect="1"/>
          </p:cNvGraphicFramePr>
          <p:nvPr/>
        </p:nvGraphicFramePr>
        <p:xfrm>
          <a:off x="714375" y="1071563"/>
          <a:ext cx="6099175" cy="712787"/>
        </p:xfrm>
        <a:graphic>
          <a:graphicData uri="http://schemas.openxmlformats.org/presentationml/2006/ole">
            <mc:AlternateContent xmlns:mc="http://schemas.openxmlformats.org/markup-compatibility/2006">
              <mc:Choice xmlns:v="urn:schemas-microsoft-com:vml" Requires="v">
                <p:oleObj spid="_x0000_s58674" r:id="rId4" imgW="2197100" imgH="254000" progId="">
                  <p:embed/>
                </p:oleObj>
              </mc:Choice>
              <mc:Fallback>
                <p:oleObj r:id="rId4" imgW="2197100" imgH="254000"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75" y="1071563"/>
                        <a:ext cx="6099175" cy="712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8372" name="组合 29">
            <a:extLst>
              <a:ext uri="{FF2B5EF4-FFF2-40B4-BE49-F238E27FC236}">
                <a16:creationId xmlns:a16="http://schemas.microsoft.com/office/drawing/2014/main" id="{2D77FB7D-A800-44B8-8A76-D23EE6733DB3}"/>
              </a:ext>
            </a:extLst>
          </p:cNvPr>
          <p:cNvGrpSpPr>
            <a:grpSpLocks/>
          </p:cNvGrpSpPr>
          <p:nvPr/>
        </p:nvGrpSpPr>
        <p:grpSpPr bwMode="auto">
          <a:xfrm>
            <a:off x="5286375" y="4071938"/>
            <a:ext cx="3684588" cy="2786062"/>
            <a:chOff x="4929188" y="3857625"/>
            <a:chExt cx="4041775" cy="3000375"/>
          </a:xfrm>
        </p:grpSpPr>
        <p:pic>
          <p:nvPicPr>
            <p:cNvPr id="58379" name="Picture 67">
              <a:extLst>
                <a:ext uri="{FF2B5EF4-FFF2-40B4-BE49-F238E27FC236}">
                  <a16:creationId xmlns:a16="http://schemas.microsoft.com/office/drawing/2014/main" id="{FD089B9F-3EE0-4149-A10D-A51826A7AB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88" y="3857625"/>
              <a:ext cx="36385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0" name="Picture 4">
              <a:extLst>
                <a:ext uri="{FF2B5EF4-FFF2-40B4-BE49-F238E27FC236}">
                  <a16:creationId xmlns:a16="http://schemas.microsoft.com/office/drawing/2014/main" id="{D6042A99-F38C-4528-A9B4-BF9F48A241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759034">
              <a:off x="8394700" y="5059363"/>
              <a:ext cx="576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373" name="标题 9">
            <a:extLst>
              <a:ext uri="{FF2B5EF4-FFF2-40B4-BE49-F238E27FC236}">
                <a16:creationId xmlns:a16="http://schemas.microsoft.com/office/drawing/2014/main" id="{E02AE533-669C-4C2E-B10B-8DD0C595DFE3}"/>
              </a:ext>
            </a:extLst>
          </p:cNvPr>
          <p:cNvSpPr>
            <a:spLocks noGrp="1" noChangeArrowheads="1"/>
          </p:cNvSpPr>
          <p:nvPr>
            <p:ph type="title"/>
          </p:nvPr>
        </p:nvSpPr>
        <p:spPr/>
        <p:txBody>
          <a:bodyPr/>
          <a:lstStyle/>
          <a:p>
            <a:r>
              <a:rPr lang="zh-CN" altLang="en-US">
                <a:ea typeface="宋体" panose="02010600030101010101" pitchFamily="2" charset="-122"/>
              </a:rPr>
              <a:t>简单光照模型具体计算</a:t>
            </a:r>
          </a:p>
        </p:txBody>
      </p:sp>
      <p:graphicFrame>
        <p:nvGraphicFramePr>
          <p:cNvPr id="35847" name="Object 5">
            <a:extLst>
              <a:ext uri="{FF2B5EF4-FFF2-40B4-BE49-F238E27FC236}">
                <a16:creationId xmlns:a16="http://schemas.microsoft.com/office/drawing/2014/main" id="{4F807F2A-7BC4-490B-BB45-67F2383251BA}"/>
              </a:ext>
            </a:extLst>
          </p:cNvPr>
          <p:cNvGraphicFramePr>
            <a:graphicFrameLocks noChangeAspect="1"/>
          </p:cNvGraphicFramePr>
          <p:nvPr/>
        </p:nvGraphicFramePr>
        <p:xfrm>
          <a:off x="714375" y="2357438"/>
          <a:ext cx="2592388" cy="604837"/>
        </p:xfrm>
        <a:graphic>
          <a:graphicData uri="http://schemas.openxmlformats.org/presentationml/2006/ole">
            <mc:AlternateContent xmlns:mc="http://schemas.openxmlformats.org/markup-compatibility/2006">
              <mc:Choice xmlns:v="urn:schemas-microsoft-com:vml" Requires="v">
                <p:oleObj spid="_x0000_s58675" name="Equation" r:id="rId8" imgW="761669" imgH="177723" progId="">
                  <p:embed/>
                </p:oleObj>
              </mc:Choice>
              <mc:Fallback>
                <p:oleObj name="Equation" r:id="rId8" imgW="761669" imgH="177723" progId="">
                  <p:embed/>
                  <p:pic>
                    <p:nvPicPr>
                      <p:cNvPr id="0" name="Picture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375" y="2357438"/>
                        <a:ext cx="2592388"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8" name="Object 6">
            <a:extLst>
              <a:ext uri="{FF2B5EF4-FFF2-40B4-BE49-F238E27FC236}">
                <a16:creationId xmlns:a16="http://schemas.microsoft.com/office/drawing/2014/main" id="{49D15FDA-AF89-4E81-867A-77C362C338A1}"/>
              </a:ext>
            </a:extLst>
          </p:cNvPr>
          <p:cNvGraphicFramePr>
            <a:graphicFrameLocks noChangeAspect="1"/>
          </p:cNvGraphicFramePr>
          <p:nvPr/>
        </p:nvGraphicFramePr>
        <p:xfrm>
          <a:off x="785813" y="3000375"/>
          <a:ext cx="2649537" cy="571500"/>
        </p:xfrm>
        <a:graphic>
          <a:graphicData uri="http://schemas.openxmlformats.org/presentationml/2006/ole">
            <mc:AlternateContent xmlns:mc="http://schemas.openxmlformats.org/markup-compatibility/2006">
              <mc:Choice xmlns:v="urn:schemas-microsoft-com:vml" Requires="v">
                <p:oleObj spid="_x0000_s58676" name="Equation" r:id="rId10" imgW="1054100" imgH="228600" progId="">
                  <p:embed/>
                </p:oleObj>
              </mc:Choice>
              <mc:Fallback>
                <p:oleObj name="Equation" r:id="rId10" imgW="1054100" imgH="228600" progId="">
                  <p:embed/>
                  <p:pic>
                    <p:nvPicPr>
                      <p:cNvPr id="0" name="Picture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5813" y="3000375"/>
                        <a:ext cx="2649537"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78" name="日期占位符 1">
            <a:extLst>
              <a:ext uri="{FF2B5EF4-FFF2-40B4-BE49-F238E27FC236}">
                <a16:creationId xmlns:a16="http://schemas.microsoft.com/office/drawing/2014/main" id="{8CC641E5-A20C-4053-870E-2A02FFBD9BA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AAAE033-8822-4701-851C-FA40D3628335}"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7" dur="500"/>
                                        <p:tgtEl>
                                          <p:spTgt spid="35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847"/>
                                        </p:tgtEl>
                                        <p:attrNameLst>
                                          <p:attrName>style.visibility</p:attrName>
                                        </p:attrNameLst>
                                      </p:cBhvr>
                                      <p:to>
                                        <p:strVal val="visible"/>
                                      </p:to>
                                    </p:set>
                                    <p:animEffect transition="in" filter="blinds(horizontal)">
                                      <p:cBhvr>
                                        <p:cTn id="12" dur="500"/>
                                        <p:tgtEl>
                                          <p:spTgt spid="358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848"/>
                                        </p:tgtEl>
                                        <p:attrNameLst>
                                          <p:attrName>style.visibility</p:attrName>
                                        </p:attrNameLst>
                                      </p:cBhvr>
                                      <p:to>
                                        <p:strVal val="visible"/>
                                      </p:to>
                                    </p:set>
                                    <p:animEffect transition="in" filter="blinds(horizontal)">
                                      <p:cBhvr>
                                        <p:cTn id="17" dur="500"/>
                                        <p:tgtEl>
                                          <p:spTgt spid="358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843">
                                            <p:txEl>
                                              <p:pRg st="3" end="3"/>
                                            </p:txEl>
                                          </p:spTgt>
                                        </p:tgtEl>
                                        <p:attrNameLst>
                                          <p:attrName>style.visibility</p:attrName>
                                        </p:attrNameLst>
                                      </p:cBhvr>
                                      <p:to>
                                        <p:strVal val="visible"/>
                                      </p:to>
                                    </p:set>
                                    <p:animEffect transition="in" filter="blinds(horizontal)">
                                      <p:cBhvr>
                                        <p:cTn id="22" dur="500"/>
                                        <p:tgtEl>
                                          <p:spTgt spid="358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5843">
                                            <p:txEl>
                                              <p:pRg st="4" end="4"/>
                                            </p:txEl>
                                          </p:spTgt>
                                        </p:tgtEl>
                                        <p:attrNameLst>
                                          <p:attrName>style.visibility</p:attrName>
                                        </p:attrNameLst>
                                      </p:cBhvr>
                                      <p:to>
                                        <p:strVal val="visible"/>
                                      </p:to>
                                    </p:set>
                                    <p:animEffect transition="in" filter="blinds(horizontal)">
                                      <p:cBhvr>
                                        <p:cTn id="27" dur="500"/>
                                        <p:tgtEl>
                                          <p:spTgt spid="358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24" name="组合 3">
            <a:extLst>
              <a:ext uri="{FF2B5EF4-FFF2-40B4-BE49-F238E27FC236}">
                <a16:creationId xmlns:a16="http://schemas.microsoft.com/office/drawing/2014/main" id="{9EE775E9-F735-4192-B826-17FA428574E1}"/>
              </a:ext>
            </a:extLst>
          </p:cNvPr>
          <p:cNvGrpSpPr>
            <a:grpSpLocks/>
          </p:cNvGrpSpPr>
          <p:nvPr/>
        </p:nvGrpSpPr>
        <p:grpSpPr bwMode="auto">
          <a:xfrm>
            <a:off x="5245100" y="3929063"/>
            <a:ext cx="3684588" cy="2786062"/>
            <a:chOff x="5245100" y="3929063"/>
            <a:chExt cx="3684588" cy="2786062"/>
          </a:xfrm>
        </p:grpSpPr>
        <p:grpSp>
          <p:nvGrpSpPr>
            <p:cNvPr id="60425" name="组合 29">
              <a:extLst>
                <a:ext uri="{FF2B5EF4-FFF2-40B4-BE49-F238E27FC236}">
                  <a16:creationId xmlns:a16="http://schemas.microsoft.com/office/drawing/2014/main" id="{5AD80B5A-0BE3-4DF6-BD07-47D453EA10EF}"/>
                </a:ext>
              </a:extLst>
            </p:cNvPr>
            <p:cNvGrpSpPr>
              <a:grpSpLocks/>
            </p:cNvGrpSpPr>
            <p:nvPr/>
          </p:nvGrpSpPr>
          <p:grpSpPr bwMode="auto">
            <a:xfrm>
              <a:off x="5245100" y="3929063"/>
              <a:ext cx="3684588" cy="2786062"/>
              <a:chOff x="4929188" y="3857625"/>
              <a:chExt cx="4041775" cy="3000375"/>
            </a:xfrm>
          </p:grpSpPr>
          <p:pic>
            <p:nvPicPr>
              <p:cNvPr id="60427" name="Picture 67">
                <a:extLst>
                  <a:ext uri="{FF2B5EF4-FFF2-40B4-BE49-F238E27FC236}">
                    <a16:creationId xmlns:a16="http://schemas.microsoft.com/office/drawing/2014/main" id="{20D57B58-09BD-4036-9D05-281D188E46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9188" y="3857625"/>
                <a:ext cx="36385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4">
                <a:extLst>
                  <a:ext uri="{FF2B5EF4-FFF2-40B4-BE49-F238E27FC236}">
                    <a16:creationId xmlns:a16="http://schemas.microsoft.com/office/drawing/2014/main" id="{C65E4E07-25B3-4CC9-8AA7-BEDA0EB113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759034">
                <a:off x="8394700" y="5059363"/>
                <a:ext cx="576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426" name="文本框 1">
              <a:extLst>
                <a:ext uri="{FF2B5EF4-FFF2-40B4-BE49-F238E27FC236}">
                  <a16:creationId xmlns:a16="http://schemas.microsoft.com/office/drawing/2014/main" id="{369285B8-08CA-4039-B656-C5F139210282}"/>
                </a:ext>
              </a:extLst>
            </p:cNvPr>
            <p:cNvSpPr txBox="1">
              <a:spLocks noChangeArrowheads="1"/>
            </p:cNvSpPr>
            <p:nvPr/>
          </p:nvSpPr>
          <p:spPr bwMode="auto">
            <a:xfrm>
              <a:off x="6512054" y="6252130"/>
              <a:ext cx="3642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r>
                <a:rPr lang="en-US" altLang="zh-CN" sz="1800" i="1">
                  <a:latin typeface="Arial" panose="020B0604020202020204" pitchFamily="34" charset="0"/>
                  <a:ea typeface="华文彩云" panose="02010800040101010101" pitchFamily="2" charset="-122"/>
                </a:rPr>
                <a:t>O</a:t>
              </a:r>
              <a:endParaRPr lang="zh-CN" altLang="en-US" sz="1800" i="1">
                <a:latin typeface="Arial" panose="020B0604020202020204" pitchFamily="34" charset="0"/>
                <a:ea typeface="华文彩云" panose="02010800040101010101" pitchFamily="2" charset="-122"/>
              </a:endParaRPr>
            </a:p>
          </p:txBody>
        </p:sp>
      </p:grpSp>
      <p:sp>
        <p:nvSpPr>
          <p:cNvPr id="35843" name="Rectangle 3">
            <a:extLst>
              <a:ext uri="{FF2B5EF4-FFF2-40B4-BE49-F238E27FC236}">
                <a16:creationId xmlns:a16="http://schemas.microsoft.com/office/drawing/2014/main" id="{54E00DAD-D0F6-48E1-AF33-BD8A13375EAD}"/>
              </a:ext>
            </a:extLst>
          </p:cNvPr>
          <p:cNvSpPr>
            <a:spLocks noGrp="1" noChangeArrowheads="1"/>
          </p:cNvSpPr>
          <p:nvPr>
            <p:ph type="body" idx="1"/>
          </p:nvPr>
        </p:nvSpPr>
        <p:spPr>
          <a:xfrm>
            <a:off x="250825" y="1785938"/>
            <a:ext cx="8713788" cy="3865562"/>
          </a:xfrm>
        </p:spPr>
        <p:txBody>
          <a:bodyPr/>
          <a:lstStyle/>
          <a:p>
            <a:pPr eaLnBrk="1" hangingPunct="1"/>
            <a:r>
              <a:rPr lang="en-US" altLang="zh-CN"/>
              <a:t>cosθ=(</a:t>
            </a:r>
            <a:r>
              <a:rPr lang="en-US" altLang="zh-CN" b="1"/>
              <a:t>R</a:t>
            </a:r>
            <a:r>
              <a:rPr lang="en-US" altLang="zh-CN" baseline="-25000"/>
              <a:t>0</a:t>
            </a:r>
            <a:r>
              <a:rPr lang="en-US" altLang="zh-CN"/>
              <a:t>·</a:t>
            </a:r>
            <a:r>
              <a:rPr lang="en-US" altLang="zh-CN" b="1"/>
              <a:t>V</a:t>
            </a:r>
            <a:r>
              <a:rPr lang="en-US" altLang="zh-CN" baseline="-25000"/>
              <a:t>0</a:t>
            </a:r>
            <a:r>
              <a:rPr lang="en-US" altLang="zh-CN"/>
              <a:t>)</a:t>
            </a:r>
            <a:r>
              <a:rPr lang="zh-CN" altLang="en-US"/>
              <a:t>计算不方便</a:t>
            </a:r>
            <a:r>
              <a:rPr lang="en-US" altLang="zh-CN"/>
              <a:t>,</a:t>
            </a:r>
            <a:r>
              <a:rPr lang="zh-CN" altLang="en-US"/>
              <a:t>常用</a:t>
            </a:r>
            <a:r>
              <a:rPr lang="en-US" altLang="zh-CN"/>
              <a:t>(</a:t>
            </a:r>
            <a:r>
              <a:rPr lang="en-US" altLang="zh-CN" b="1"/>
              <a:t>N</a:t>
            </a:r>
            <a:r>
              <a:rPr lang="en-US" altLang="zh-CN" baseline="-25000"/>
              <a:t>0</a:t>
            </a:r>
            <a:r>
              <a:rPr lang="en-US" altLang="zh-CN"/>
              <a:t>·</a:t>
            </a:r>
            <a:r>
              <a:rPr lang="en-US" altLang="zh-CN" b="1"/>
              <a:t>H</a:t>
            </a:r>
            <a:r>
              <a:rPr lang="en-US" altLang="zh-CN" baseline="-25000"/>
              <a:t>0</a:t>
            </a:r>
            <a:r>
              <a:rPr lang="en-US" altLang="zh-CN"/>
              <a:t>)</a:t>
            </a:r>
            <a:r>
              <a:rPr lang="zh-CN" altLang="en-US"/>
              <a:t>来代替</a:t>
            </a:r>
            <a:endParaRPr lang="en-US" altLang="zh-CN"/>
          </a:p>
          <a:p>
            <a:pPr eaLnBrk="1" hangingPunct="1"/>
            <a:r>
              <a:rPr lang="zh-CN" altLang="en-US"/>
              <a:t>其中</a:t>
            </a:r>
            <a:r>
              <a:rPr lang="en-US" altLang="zh-CN"/>
              <a:t>H</a:t>
            </a:r>
            <a:r>
              <a:rPr lang="en-US" altLang="zh-CN" baseline="-25000"/>
              <a:t>0</a:t>
            </a:r>
            <a:r>
              <a:rPr lang="zh-CN" altLang="en-US"/>
              <a:t>为沿</a:t>
            </a:r>
            <a:r>
              <a:rPr lang="en-US" altLang="zh-CN"/>
              <a:t>L</a:t>
            </a:r>
            <a:r>
              <a:rPr lang="zh-CN" altLang="en-US"/>
              <a:t>和</a:t>
            </a:r>
            <a:r>
              <a:rPr lang="en-US" altLang="zh-CN"/>
              <a:t>V</a:t>
            </a:r>
            <a:r>
              <a:rPr lang="zh-CN" altLang="en-US"/>
              <a:t>的角平分线的单位向量</a:t>
            </a:r>
            <a:endParaRPr kumimoji="1" lang="en-US" altLang="zh-CN" b="1" i="1"/>
          </a:p>
          <a:p>
            <a:pPr eaLnBrk="1" hangingPunct="1"/>
            <a:r>
              <a:rPr kumimoji="1" lang="en-US" altLang="zh-CN">
                <a:solidFill>
                  <a:srgbClr val="C00000"/>
                </a:solidFill>
              </a:rPr>
              <a:t>??</a:t>
            </a:r>
            <a:endParaRPr kumimoji="1" lang="en-US" altLang="zh-CN"/>
          </a:p>
        </p:txBody>
      </p:sp>
      <p:graphicFrame>
        <p:nvGraphicFramePr>
          <p:cNvPr id="60419" name="Object 23">
            <a:extLst>
              <a:ext uri="{FF2B5EF4-FFF2-40B4-BE49-F238E27FC236}">
                <a16:creationId xmlns:a16="http://schemas.microsoft.com/office/drawing/2014/main" id="{37A88CDE-F4EF-44AE-A0D3-2A108B853A45}"/>
              </a:ext>
            </a:extLst>
          </p:cNvPr>
          <p:cNvGraphicFramePr>
            <a:graphicFrameLocks noChangeAspect="1"/>
          </p:cNvGraphicFramePr>
          <p:nvPr/>
        </p:nvGraphicFramePr>
        <p:xfrm>
          <a:off x="714375" y="1071563"/>
          <a:ext cx="6099175" cy="712787"/>
        </p:xfrm>
        <a:graphic>
          <a:graphicData uri="http://schemas.openxmlformats.org/presentationml/2006/ole">
            <mc:AlternateContent xmlns:mc="http://schemas.openxmlformats.org/markup-compatibility/2006">
              <mc:Choice xmlns:v="urn:schemas-microsoft-com:vml" Requires="v">
                <p:oleObj spid="_x0000_s60591" r:id="rId6" imgW="2197100" imgH="254000" progId="">
                  <p:embed/>
                </p:oleObj>
              </mc:Choice>
              <mc:Fallback>
                <p:oleObj r:id="rId6" imgW="2197100" imgH="254000" progId="">
                  <p:embed/>
                  <p:pic>
                    <p:nvPicPr>
                      <p:cNvPr id="0"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75" y="1071563"/>
                        <a:ext cx="6099175" cy="712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0" name="标题 9">
            <a:extLst>
              <a:ext uri="{FF2B5EF4-FFF2-40B4-BE49-F238E27FC236}">
                <a16:creationId xmlns:a16="http://schemas.microsoft.com/office/drawing/2014/main" id="{E1ECB9F7-36CD-4D5B-A936-3A972CF037F2}"/>
              </a:ext>
            </a:extLst>
          </p:cNvPr>
          <p:cNvSpPr>
            <a:spLocks noGrp="1" noChangeArrowheads="1"/>
          </p:cNvSpPr>
          <p:nvPr>
            <p:ph type="title"/>
          </p:nvPr>
        </p:nvSpPr>
        <p:spPr/>
        <p:txBody>
          <a:bodyPr/>
          <a:lstStyle/>
          <a:p>
            <a:r>
              <a:rPr lang="zh-CN" altLang="en-US">
                <a:ea typeface="宋体" panose="02010600030101010101" pitchFamily="2" charset="-122"/>
              </a:rPr>
              <a:t>简单光照模型具体计算</a:t>
            </a:r>
          </a:p>
        </p:txBody>
      </p:sp>
      <p:graphicFrame>
        <p:nvGraphicFramePr>
          <p:cNvPr id="3" name="Object 3">
            <a:extLst>
              <a:ext uri="{FF2B5EF4-FFF2-40B4-BE49-F238E27FC236}">
                <a16:creationId xmlns:a16="http://schemas.microsoft.com/office/drawing/2014/main" id="{0289C6FC-4BBE-402A-8668-4ACAA2056627}"/>
              </a:ext>
            </a:extLst>
          </p:cNvPr>
          <p:cNvGraphicFramePr>
            <a:graphicFrameLocks noChangeAspect="1"/>
          </p:cNvGraphicFramePr>
          <p:nvPr/>
        </p:nvGraphicFramePr>
        <p:xfrm>
          <a:off x="428625" y="3571875"/>
          <a:ext cx="5857875" cy="627063"/>
        </p:xfrm>
        <a:graphic>
          <a:graphicData uri="http://schemas.openxmlformats.org/presentationml/2006/ole">
            <mc:AlternateContent xmlns:mc="http://schemas.openxmlformats.org/markup-compatibility/2006">
              <mc:Choice xmlns:v="urn:schemas-microsoft-com:vml" Requires="v">
                <p:oleObj spid="_x0000_s60592" name="Equation" r:id="rId8" imgW="1916868" imgH="203112" progId="">
                  <p:embed/>
                </p:oleObj>
              </mc:Choice>
              <mc:Fallback>
                <p:oleObj name="Equation" r:id="rId8" imgW="1916868" imgH="203112" progId="">
                  <p:embed/>
                  <p:pic>
                    <p:nvPicPr>
                      <p:cNvPr id="0"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625" y="3571875"/>
                        <a:ext cx="5857875"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AutoShape 4">
            <a:extLst>
              <a:ext uri="{FF2B5EF4-FFF2-40B4-BE49-F238E27FC236}">
                <a16:creationId xmlns:a16="http://schemas.microsoft.com/office/drawing/2014/main" id="{2B39B740-B3AB-48F9-8AF1-1BA2F8386C97}"/>
              </a:ext>
            </a:extLst>
          </p:cNvPr>
          <p:cNvSpPr>
            <a:spLocks noChangeArrowheads="1"/>
          </p:cNvSpPr>
          <p:nvPr/>
        </p:nvSpPr>
        <p:spPr bwMode="auto">
          <a:xfrm>
            <a:off x="1795463" y="5670550"/>
            <a:ext cx="2738437" cy="790575"/>
          </a:xfrm>
          <a:prstGeom prst="wedgeRoundRectCallout">
            <a:avLst>
              <a:gd name="adj1" fmla="val 72067"/>
              <a:gd name="adj2" fmla="val 201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spcBef>
                <a:spcPct val="50000"/>
              </a:spcBef>
              <a:buClr>
                <a:schemeClr val="accent2"/>
              </a:buClr>
              <a:buSzPct val="80000"/>
              <a:buFont typeface="Wingdings" pitchFamily="2" charset="2"/>
              <a:buNone/>
              <a:defRPr/>
            </a:pPr>
            <a:r>
              <a:rPr kumimoji="1" lang="en-US" altLang="zh-CN" sz="3600" dirty="0"/>
              <a:t>α</a:t>
            </a:r>
            <a:r>
              <a:rPr kumimoji="1" lang="zh-CN" altLang="en-US" sz="3600" dirty="0"/>
              <a:t>与</a:t>
            </a:r>
            <a:r>
              <a:rPr kumimoji="1" lang="el-GR" altLang="zh-CN" sz="3600" dirty="0"/>
              <a:t>θ</a:t>
            </a:r>
            <a:r>
              <a:rPr kumimoji="1" lang="zh-CN" altLang="en-US" sz="3600" dirty="0"/>
              <a:t>的关系</a:t>
            </a:r>
            <a:r>
              <a:rPr lang="en-US" altLang="zh-CN" sz="3600" dirty="0">
                <a:latin typeface="华文宋体" pitchFamily="2" charset="-122"/>
                <a:ea typeface="华文宋体" pitchFamily="2" charset="-122"/>
              </a:rPr>
              <a:t>?</a:t>
            </a:r>
            <a:endParaRPr lang="zh-CN" altLang="en-US" sz="3600" dirty="0">
              <a:latin typeface="华文宋体" pitchFamily="2" charset="-122"/>
              <a:ea typeface="华文宋体" pitchFamily="2" charset="-122"/>
            </a:endParaRPr>
          </a:p>
        </p:txBody>
      </p:sp>
      <p:sp>
        <p:nvSpPr>
          <p:cNvPr id="60423" name="日期占位符 1">
            <a:extLst>
              <a:ext uri="{FF2B5EF4-FFF2-40B4-BE49-F238E27FC236}">
                <a16:creationId xmlns:a16="http://schemas.microsoft.com/office/drawing/2014/main" id="{99425DC9-B605-4995-95C9-3E0591A8F23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A33B6F6E-E62F-4359-B781-DD6EE3302B48}"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2" end="2"/>
                                            </p:txEl>
                                          </p:spTgt>
                                        </p:tgtEl>
                                        <p:attrNameLst>
                                          <p:attrName>style.visibility</p:attrName>
                                        </p:attrNameLst>
                                      </p:cBhvr>
                                      <p:to>
                                        <p:strVal val="visible"/>
                                      </p:to>
                                    </p:set>
                                    <p:animEffect transition="in" filter="blinds(horizontal)">
                                      <p:cBhvr>
                                        <p:cTn id="7" dur="500"/>
                                        <p:tgtEl>
                                          <p:spTgt spid="3584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BACE8B3E-F7B2-41EB-B119-CBCAD95BD55B}"/>
              </a:ext>
            </a:extLst>
          </p:cNvPr>
          <p:cNvSpPr>
            <a:spLocks noGrp="1" noChangeArrowheads="1"/>
          </p:cNvSpPr>
          <p:nvPr>
            <p:ph type="title"/>
          </p:nvPr>
        </p:nvSpPr>
        <p:spPr/>
        <p:txBody>
          <a:bodyPr/>
          <a:lstStyle/>
          <a:p>
            <a:r>
              <a:rPr lang="zh-CN" altLang="en-US"/>
              <a:t>光照与明暗处理</a:t>
            </a:r>
          </a:p>
        </p:txBody>
      </p:sp>
      <p:sp>
        <p:nvSpPr>
          <p:cNvPr id="62467" name="内容占位符 2">
            <a:extLst>
              <a:ext uri="{FF2B5EF4-FFF2-40B4-BE49-F238E27FC236}">
                <a16:creationId xmlns:a16="http://schemas.microsoft.com/office/drawing/2014/main" id="{48CC3E9F-A632-4451-97AB-7C199B5A76C7}"/>
              </a:ext>
            </a:extLst>
          </p:cNvPr>
          <p:cNvSpPr>
            <a:spLocks noGrp="1" noChangeArrowheads="1"/>
          </p:cNvSpPr>
          <p:nvPr>
            <p:ph idx="1"/>
          </p:nvPr>
        </p:nvSpPr>
        <p:spPr/>
        <p:txBody>
          <a:bodyPr/>
          <a:lstStyle/>
          <a:p>
            <a:r>
              <a:rPr lang="zh-CN" altLang="en-US" dirty="0">
                <a:solidFill>
                  <a:schemeClr val="bg2"/>
                </a:solidFill>
                <a:latin typeface="宋体" panose="02010600030101010101" pitchFamily="2" charset="-122"/>
                <a:ea typeface="宋体" panose="02010600030101010101" pitchFamily="2" charset="-122"/>
              </a:rPr>
              <a:t>光照模型</a:t>
            </a:r>
          </a:p>
          <a:p>
            <a:r>
              <a:rPr lang="zh-CN" altLang="en-US" dirty="0">
                <a:latin typeface="宋体" panose="02010600030101010101" pitchFamily="2" charset="-122"/>
                <a:ea typeface="宋体" panose="02010600030101010101" pitchFamily="2" charset="-122"/>
              </a:rPr>
              <a:t>明暗处理技术</a:t>
            </a:r>
          </a:p>
          <a:p>
            <a:pPr lvl="1"/>
            <a:r>
              <a:rPr lang="en-US" altLang="zh-CN" dirty="0">
                <a:latin typeface="宋体" panose="02010600030101010101" pitchFamily="2" charset="-122"/>
                <a:ea typeface="宋体" panose="02010600030101010101" pitchFamily="2" charset="-122"/>
              </a:rPr>
              <a:t>Flat</a:t>
            </a:r>
            <a:r>
              <a:rPr lang="zh-CN" altLang="en-US" dirty="0">
                <a:latin typeface="宋体" panose="02010600030101010101" pitchFamily="2" charset="-122"/>
                <a:ea typeface="宋体" panose="02010600030101010101" pitchFamily="2" charset="-122"/>
              </a:rPr>
              <a:t>明暗处理</a:t>
            </a:r>
          </a:p>
          <a:p>
            <a:pPr lvl="1"/>
            <a:r>
              <a:rPr lang="en-US" altLang="zh-CN" dirty="0" err="1">
                <a:latin typeface="宋体" panose="02010600030101010101" pitchFamily="2" charset="-122"/>
                <a:ea typeface="宋体" panose="02010600030101010101" pitchFamily="2" charset="-122"/>
              </a:rPr>
              <a:t>Gouraud</a:t>
            </a:r>
            <a:r>
              <a:rPr lang="zh-CN" altLang="en-US" dirty="0">
                <a:latin typeface="宋体" panose="02010600030101010101" pitchFamily="2" charset="-122"/>
                <a:ea typeface="宋体" panose="02010600030101010101" pitchFamily="2" charset="-122"/>
              </a:rPr>
              <a:t>明暗处理技术</a:t>
            </a:r>
          </a:p>
          <a:p>
            <a:pPr lvl="1"/>
            <a:r>
              <a:rPr lang="en-US" altLang="zh-CN" dirty="0" err="1">
                <a:latin typeface="宋体" panose="02010600030101010101" pitchFamily="2" charset="-122"/>
                <a:ea typeface="宋体" panose="02010600030101010101" pitchFamily="2" charset="-122"/>
              </a:rPr>
              <a:t>Phong</a:t>
            </a:r>
            <a:r>
              <a:rPr lang="zh-CN" altLang="en-US" dirty="0">
                <a:latin typeface="宋体" panose="02010600030101010101" pitchFamily="2" charset="-122"/>
                <a:ea typeface="宋体" panose="02010600030101010101" pitchFamily="2" charset="-122"/>
              </a:rPr>
              <a:t>明暗处理技术</a:t>
            </a:r>
          </a:p>
          <a:p>
            <a:endParaRPr lang="zh-CN" altLang="en-US" dirty="0"/>
          </a:p>
          <a:p>
            <a:endParaRPr lang="zh-CN" altLang="en-US" dirty="0"/>
          </a:p>
        </p:txBody>
      </p:sp>
      <p:sp>
        <p:nvSpPr>
          <p:cNvPr id="62468" name="日期占位符 3">
            <a:extLst>
              <a:ext uri="{FF2B5EF4-FFF2-40B4-BE49-F238E27FC236}">
                <a16:creationId xmlns:a16="http://schemas.microsoft.com/office/drawing/2014/main" id="{5210CDEE-E3D9-4990-A169-C2264D7DA0F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2FBBBF6-87A1-4EEA-95EE-53F70890443F}"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0A0CC774-5E9C-4992-8FBD-44C15BBCC0A7}"/>
              </a:ext>
            </a:extLst>
          </p:cNvPr>
          <p:cNvSpPr>
            <a:spLocks noGrp="1" noChangeArrowheads="1"/>
          </p:cNvSpPr>
          <p:nvPr>
            <p:ph type="title"/>
          </p:nvPr>
        </p:nvSpPr>
        <p:spPr/>
        <p:txBody>
          <a:bodyPr/>
          <a:lstStyle/>
          <a:p>
            <a:r>
              <a:rPr lang="en-US" altLang="zh-CN">
                <a:ea typeface="宋体" panose="02010600030101010101" pitchFamily="2" charset="-122"/>
              </a:rPr>
              <a:t>Flat</a:t>
            </a:r>
            <a:r>
              <a:rPr lang="zh-CN" altLang="en-US">
                <a:latin typeface="宋体" panose="02010600030101010101" pitchFamily="2" charset="-122"/>
                <a:ea typeface="宋体" panose="02010600030101010101" pitchFamily="2" charset="-122"/>
              </a:rPr>
              <a:t>明暗处理</a:t>
            </a:r>
          </a:p>
        </p:txBody>
      </p:sp>
      <p:pic>
        <p:nvPicPr>
          <p:cNvPr id="63491" name="Picture 2">
            <a:extLst>
              <a:ext uri="{FF2B5EF4-FFF2-40B4-BE49-F238E27FC236}">
                <a16:creationId xmlns:a16="http://schemas.microsoft.com/office/drawing/2014/main" id="{B4D55022-516A-429E-B1BE-64363267A3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r="50389" b="3987"/>
          <a:stretch>
            <a:fillRect/>
          </a:stretch>
        </p:blipFill>
        <p:spPr bwMode="auto">
          <a:xfrm>
            <a:off x="127000" y="1228725"/>
            <a:ext cx="4318000" cy="467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2" name="Picture 2">
            <a:extLst>
              <a:ext uri="{FF2B5EF4-FFF2-40B4-BE49-F238E27FC236}">
                <a16:creationId xmlns:a16="http://schemas.microsoft.com/office/drawing/2014/main" id="{FE650CEA-5A6B-4B76-A9C5-E4F7234070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50546" r="7056" b="13596"/>
          <a:stretch>
            <a:fillRect/>
          </a:stretch>
        </p:blipFill>
        <p:spPr bwMode="auto">
          <a:xfrm>
            <a:off x="4997450" y="1125538"/>
            <a:ext cx="4111625" cy="46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a:extLst>
              <a:ext uri="{FF2B5EF4-FFF2-40B4-BE49-F238E27FC236}">
                <a16:creationId xmlns:a16="http://schemas.microsoft.com/office/drawing/2014/main" id="{43ED5EBD-4096-44EB-B1ED-3BDB84F3CB85}"/>
              </a:ext>
            </a:extLst>
          </p:cNvPr>
          <p:cNvSpPr txBox="1"/>
          <p:nvPr/>
        </p:nvSpPr>
        <p:spPr>
          <a:xfrm>
            <a:off x="6035675" y="5899150"/>
            <a:ext cx="2463800" cy="584200"/>
          </a:xfrm>
          <a:prstGeom prst="rect">
            <a:avLst/>
          </a:prstGeom>
          <a:noFill/>
        </p:spPr>
        <p:txBody>
          <a:bodyPr wrap="none">
            <a:spAutoFit/>
          </a:bodyPr>
          <a:lstStyle/>
          <a:p>
            <a:pPr>
              <a:defRPr/>
            </a:pPr>
            <a:r>
              <a:rPr lang="en-US" altLang="zh-CN" sz="3200" dirty="0">
                <a:latin typeface="+mn-lt"/>
                <a:ea typeface="宋体" panose="02010600030101010101" pitchFamily="2" charset="-122"/>
              </a:rPr>
              <a:t>Flat</a:t>
            </a:r>
            <a:r>
              <a:rPr lang="zh-CN" altLang="en-US" sz="3200" dirty="0">
                <a:latin typeface="宋体" panose="02010600030101010101" pitchFamily="2" charset="-122"/>
                <a:ea typeface="宋体" panose="02010600030101010101" pitchFamily="2" charset="-122"/>
              </a:rPr>
              <a:t>明暗处理</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3">
            <a:extLst>
              <a:ext uri="{FF2B5EF4-FFF2-40B4-BE49-F238E27FC236}">
                <a16:creationId xmlns:a16="http://schemas.microsoft.com/office/drawing/2014/main" id="{1307B3CB-6F7F-47F6-B493-9EDED58B4615}"/>
              </a:ext>
            </a:extLst>
          </p:cNvPr>
          <p:cNvSpPr>
            <a:spLocks noGrp="1" noChangeArrowheads="1"/>
          </p:cNvSpPr>
          <p:nvPr>
            <p:ph type="title"/>
          </p:nvPr>
        </p:nvSpPr>
        <p:spPr/>
        <p:txBody>
          <a:bodyPr/>
          <a:lstStyle/>
          <a:p>
            <a:r>
              <a:rPr lang="en-US" altLang="zh-CN">
                <a:ea typeface="宋体" panose="02010600030101010101" pitchFamily="2" charset="-122"/>
              </a:rPr>
              <a:t>Gouraud</a:t>
            </a:r>
            <a:r>
              <a:rPr lang="zh-CN" altLang="en-US">
                <a:latin typeface="宋体" panose="02010600030101010101" pitchFamily="2" charset="-122"/>
                <a:ea typeface="宋体" panose="02010600030101010101" pitchFamily="2" charset="-122"/>
              </a:rPr>
              <a:t>明暗处理</a:t>
            </a:r>
          </a:p>
        </p:txBody>
      </p:sp>
      <p:sp>
        <p:nvSpPr>
          <p:cNvPr id="64515" name="日期占位符 2">
            <a:extLst>
              <a:ext uri="{FF2B5EF4-FFF2-40B4-BE49-F238E27FC236}">
                <a16:creationId xmlns:a16="http://schemas.microsoft.com/office/drawing/2014/main" id="{324E374C-94E2-4857-B7E9-6BDF978831C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78242EFA-F7FD-48C1-ABF3-26DC94987EE5}"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64516" name="Picture 3">
            <a:extLst>
              <a:ext uri="{FF2B5EF4-FFF2-40B4-BE49-F238E27FC236}">
                <a16:creationId xmlns:a16="http://schemas.microsoft.com/office/drawing/2014/main" id="{E30C8960-808F-4857-B422-1568043B7B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1525" y="1268413"/>
            <a:ext cx="4311650" cy="46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7" name="Picture 2">
            <a:extLst>
              <a:ext uri="{FF2B5EF4-FFF2-40B4-BE49-F238E27FC236}">
                <a16:creationId xmlns:a16="http://schemas.microsoft.com/office/drawing/2014/main" id="{1F9D1B3B-A0AF-48D5-A4EE-EC2EEF53FE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0546" r="7056" b="13596"/>
          <a:stretch>
            <a:fillRect/>
          </a:stretch>
        </p:blipFill>
        <p:spPr bwMode="auto">
          <a:xfrm>
            <a:off x="228600" y="1268413"/>
            <a:ext cx="4111625" cy="46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a:extLst>
              <a:ext uri="{FF2B5EF4-FFF2-40B4-BE49-F238E27FC236}">
                <a16:creationId xmlns:a16="http://schemas.microsoft.com/office/drawing/2014/main" id="{A280A76F-5426-476F-B58E-A62923FA3813}"/>
              </a:ext>
            </a:extLst>
          </p:cNvPr>
          <p:cNvSpPr txBox="1"/>
          <p:nvPr/>
        </p:nvSpPr>
        <p:spPr>
          <a:xfrm>
            <a:off x="1266825" y="6042025"/>
            <a:ext cx="2465388" cy="584200"/>
          </a:xfrm>
          <a:prstGeom prst="rect">
            <a:avLst/>
          </a:prstGeom>
          <a:noFill/>
        </p:spPr>
        <p:txBody>
          <a:bodyPr wrap="none">
            <a:spAutoFit/>
          </a:bodyPr>
          <a:lstStyle/>
          <a:p>
            <a:pPr>
              <a:defRPr/>
            </a:pPr>
            <a:r>
              <a:rPr lang="en-US" altLang="zh-CN" sz="3200" dirty="0">
                <a:latin typeface="+mn-lt"/>
                <a:ea typeface="宋体" panose="02010600030101010101" pitchFamily="2" charset="-122"/>
              </a:rPr>
              <a:t>Flat</a:t>
            </a:r>
            <a:r>
              <a:rPr lang="zh-CN" altLang="en-US" sz="3200" dirty="0">
                <a:latin typeface="宋体" panose="02010600030101010101" pitchFamily="2" charset="-122"/>
                <a:ea typeface="宋体" panose="02010600030101010101" pitchFamily="2" charset="-122"/>
              </a:rPr>
              <a:t>明暗处理</a:t>
            </a:r>
          </a:p>
        </p:txBody>
      </p:sp>
      <p:sp>
        <p:nvSpPr>
          <p:cNvPr id="10" name="文本框 9">
            <a:extLst>
              <a:ext uri="{FF2B5EF4-FFF2-40B4-BE49-F238E27FC236}">
                <a16:creationId xmlns:a16="http://schemas.microsoft.com/office/drawing/2014/main" id="{044045CC-A378-4A19-916B-9F7BAA5B281B}"/>
              </a:ext>
            </a:extLst>
          </p:cNvPr>
          <p:cNvSpPr txBox="1"/>
          <p:nvPr/>
        </p:nvSpPr>
        <p:spPr>
          <a:xfrm>
            <a:off x="5311775" y="5949950"/>
            <a:ext cx="3263900" cy="584200"/>
          </a:xfrm>
          <a:prstGeom prst="rect">
            <a:avLst/>
          </a:prstGeom>
          <a:noFill/>
        </p:spPr>
        <p:txBody>
          <a:bodyPr wrap="none">
            <a:spAutoFit/>
          </a:bodyPr>
          <a:lstStyle/>
          <a:p>
            <a:pPr>
              <a:defRPr/>
            </a:pPr>
            <a:r>
              <a:rPr lang="en-US" altLang="zh-CN" sz="3200" dirty="0" err="1">
                <a:latin typeface="+mn-lt"/>
                <a:ea typeface="宋体" panose="02010600030101010101" pitchFamily="2" charset="-122"/>
              </a:rPr>
              <a:t>Gouraud</a:t>
            </a:r>
            <a:r>
              <a:rPr lang="zh-CN" altLang="en-US" sz="3200" dirty="0">
                <a:latin typeface="宋体" panose="02010600030101010101" pitchFamily="2" charset="-122"/>
                <a:ea typeface="宋体" panose="02010600030101010101" pitchFamily="2" charset="-122"/>
              </a:rPr>
              <a:t>明暗处理</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5A58EF16-C198-4A4F-8F49-2D08679DB9B1}"/>
              </a:ext>
            </a:extLst>
          </p:cNvPr>
          <p:cNvSpPr>
            <a:spLocks noGrp="1" noChangeArrowheads="1"/>
          </p:cNvSpPr>
          <p:nvPr>
            <p:ph type="title"/>
          </p:nvPr>
        </p:nvSpPr>
        <p:spPr/>
        <p:txBody>
          <a:bodyPr/>
          <a:lstStyle/>
          <a:p>
            <a:r>
              <a:rPr lang="zh-CN" altLang="en-US"/>
              <a:t>高光</a:t>
            </a:r>
          </a:p>
        </p:txBody>
      </p:sp>
      <p:pic>
        <p:nvPicPr>
          <p:cNvPr id="65539" name="Picture 2">
            <a:extLst>
              <a:ext uri="{FF2B5EF4-FFF2-40B4-BE49-F238E27FC236}">
                <a16:creationId xmlns:a16="http://schemas.microsoft.com/office/drawing/2014/main" id="{CE8D7903-C114-433A-88FC-F8772B3EF2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9300" y="1060450"/>
            <a:ext cx="45847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0" name="Picture 3">
            <a:extLst>
              <a:ext uri="{FF2B5EF4-FFF2-40B4-BE49-F238E27FC236}">
                <a16:creationId xmlns:a16="http://schemas.microsoft.com/office/drawing/2014/main" id="{E88EBF70-3046-4959-A382-306BA370DE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3" y="1079500"/>
            <a:ext cx="4606925" cy="500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a:extLst>
              <a:ext uri="{FF2B5EF4-FFF2-40B4-BE49-F238E27FC236}">
                <a16:creationId xmlns:a16="http://schemas.microsoft.com/office/drawing/2014/main" id="{B6DBFA22-EC8C-4D54-B44E-234267DA3FB7}"/>
              </a:ext>
            </a:extLst>
          </p:cNvPr>
          <p:cNvSpPr txBox="1"/>
          <p:nvPr/>
        </p:nvSpPr>
        <p:spPr>
          <a:xfrm>
            <a:off x="1046163" y="6080125"/>
            <a:ext cx="3262312" cy="585788"/>
          </a:xfrm>
          <a:prstGeom prst="rect">
            <a:avLst/>
          </a:prstGeom>
          <a:noFill/>
        </p:spPr>
        <p:txBody>
          <a:bodyPr wrap="none">
            <a:spAutoFit/>
          </a:bodyPr>
          <a:lstStyle/>
          <a:p>
            <a:pPr>
              <a:defRPr/>
            </a:pPr>
            <a:r>
              <a:rPr lang="en-US" altLang="zh-CN" sz="3200" dirty="0" err="1">
                <a:latin typeface="+mn-lt"/>
                <a:ea typeface="宋体" panose="02010600030101010101" pitchFamily="2" charset="-122"/>
              </a:rPr>
              <a:t>Gouraud</a:t>
            </a:r>
            <a:r>
              <a:rPr lang="zh-CN" altLang="en-US" sz="3200" dirty="0">
                <a:latin typeface="宋体" panose="02010600030101010101" pitchFamily="2" charset="-122"/>
                <a:ea typeface="宋体" panose="02010600030101010101" pitchFamily="2" charset="-122"/>
              </a:rPr>
              <a:t>明暗处理</a:t>
            </a:r>
          </a:p>
        </p:txBody>
      </p:sp>
      <p:sp>
        <p:nvSpPr>
          <p:cNvPr id="10" name="文本框 9">
            <a:extLst>
              <a:ext uri="{FF2B5EF4-FFF2-40B4-BE49-F238E27FC236}">
                <a16:creationId xmlns:a16="http://schemas.microsoft.com/office/drawing/2014/main" id="{3696520A-8B21-4BB7-8318-540D637FF78C}"/>
              </a:ext>
            </a:extLst>
          </p:cNvPr>
          <p:cNvSpPr txBox="1"/>
          <p:nvPr/>
        </p:nvSpPr>
        <p:spPr>
          <a:xfrm>
            <a:off x="5362575" y="6080125"/>
            <a:ext cx="2874963" cy="585788"/>
          </a:xfrm>
          <a:prstGeom prst="rect">
            <a:avLst/>
          </a:prstGeom>
          <a:noFill/>
        </p:spPr>
        <p:txBody>
          <a:bodyPr wrap="none">
            <a:spAutoFit/>
          </a:bodyPr>
          <a:lstStyle/>
          <a:p>
            <a:pPr>
              <a:defRPr/>
            </a:pPr>
            <a:r>
              <a:rPr lang="en-US" altLang="zh-CN" sz="3200" dirty="0" err="1">
                <a:latin typeface="+mn-lt"/>
                <a:ea typeface="宋体" panose="02010600030101010101" pitchFamily="2" charset="-122"/>
              </a:rPr>
              <a:t>Phong</a:t>
            </a:r>
            <a:r>
              <a:rPr lang="zh-CN" altLang="en-US" sz="3200" dirty="0">
                <a:latin typeface="宋体" panose="02010600030101010101" pitchFamily="2" charset="-122"/>
                <a:ea typeface="宋体" panose="02010600030101010101" pitchFamily="2" charset="-122"/>
              </a:rPr>
              <a:t>明暗处理</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CB96B8A2-B65F-44CF-93E4-282C11D4E99C}"/>
              </a:ext>
            </a:extLst>
          </p:cNvPr>
          <p:cNvSpPr>
            <a:spLocks noGrp="1" noChangeArrowheads="1"/>
          </p:cNvSpPr>
          <p:nvPr>
            <p:ph type="title"/>
          </p:nvPr>
        </p:nvSpPr>
        <p:spPr/>
        <p:txBody>
          <a:bodyPr/>
          <a:lstStyle/>
          <a:p>
            <a:r>
              <a:rPr lang="zh-CN" altLang="en-US"/>
              <a:t>阴影</a:t>
            </a:r>
          </a:p>
        </p:txBody>
      </p:sp>
      <p:sp>
        <p:nvSpPr>
          <p:cNvPr id="66563" name="日期占位符 3">
            <a:extLst>
              <a:ext uri="{FF2B5EF4-FFF2-40B4-BE49-F238E27FC236}">
                <a16:creationId xmlns:a16="http://schemas.microsoft.com/office/drawing/2014/main" id="{D7DA5CF0-7BBA-4383-9BED-25E0FA4D9BB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C4F90EF1-D4AF-4CF3-B50B-9BB33D926BD8}"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66564" name="Picture 2">
            <a:extLst>
              <a:ext uri="{FF2B5EF4-FFF2-40B4-BE49-F238E27FC236}">
                <a16:creationId xmlns:a16="http://schemas.microsoft.com/office/drawing/2014/main" id="{500C6E4F-E0F5-40F3-9933-A7310F58C2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9300" y="1166813"/>
            <a:ext cx="4560888" cy="501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Picture 2">
            <a:extLst>
              <a:ext uri="{FF2B5EF4-FFF2-40B4-BE49-F238E27FC236}">
                <a16:creationId xmlns:a16="http://schemas.microsoft.com/office/drawing/2014/main" id="{E76884E7-EB89-49FA-8F0B-809E053724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3" y="1143000"/>
            <a:ext cx="45847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a:extLst>
              <a:ext uri="{FF2B5EF4-FFF2-40B4-BE49-F238E27FC236}">
                <a16:creationId xmlns:a16="http://schemas.microsoft.com/office/drawing/2014/main" id="{D98C676B-2BBD-461C-B17D-155321E11C07}"/>
              </a:ext>
            </a:extLst>
          </p:cNvPr>
          <p:cNvSpPr txBox="1"/>
          <p:nvPr/>
        </p:nvSpPr>
        <p:spPr>
          <a:xfrm>
            <a:off x="936625" y="6180138"/>
            <a:ext cx="2873375" cy="584200"/>
          </a:xfrm>
          <a:prstGeom prst="rect">
            <a:avLst/>
          </a:prstGeom>
          <a:noFill/>
        </p:spPr>
        <p:txBody>
          <a:bodyPr wrap="none">
            <a:spAutoFit/>
          </a:bodyPr>
          <a:lstStyle/>
          <a:p>
            <a:pPr>
              <a:defRPr/>
            </a:pPr>
            <a:r>
              <a:rPr lang="en-US" altLang="zh-CN" sz="3200" dirty="0" err="1">
                <a:latin typeface="+mn-lt"/>
                <a:ea typeface="宋体" panose="02010600030101010101" pitchFamily="2" charset="-122"/>
              </a:rPr>
              <a:t>Phong</a:t>
            </a:r>
            <a:r>
              <a:rPr lang="zh-CN" altLang="en-US" sz="3200" dirty="0">
                <a:latin typeface="宋体" panose="02010600030101010101" pitchFamily="2" charset="-122"/>
                <a:ea typeface="宋体" panose="02010600030101010101" pitchFamily="2" charset="-122"/>
              </a:rPr>
              <a:t>明暗处理</a:t>
            </a:r>
          </a:p>
        </p:txBody>
      </p:sp>
      <p:sp>
        <p:nvSpPr>
          <p:cNvPr id="66567" name="文本框 9">
            <a:extLst>
              <a:ext uri="{FF2B5EF4-FFF2-40B4-BE49-F238E27FC236}">
                <a16:creationId xmlns:a16="http://schemas.microsoft.com/office/drawing/2014/main" id="{CCF76679-15B1-40E7-90E3-1B8041396FCA}"/>
              </a:ext>
            </a:extLst>
          </p:cNvPr>
          <p:cNvSpPr txBox="1">
            <a:spLocks noChangeArrowheads="1"/>
          </p:cNvSpPr>
          <p:nvPr/>
        </p:nvSpPr>
        <p:spPr bwMode="auto">
          <a:xfrm>
            <a:off x="6659563" y="6164263"/>
            <a:ext cx="1006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r>
              <a:rPr lang="zh-CN" altLang="en-US" sz="3200">
                <a:latin typeface="宋体" panose="02010600030101010101" pitchFamily="2" charset="-122"/>
                <a:ea typeface="宋体" panose="02010600030101010101" pitchFamily="2" charset="-122"/>
              </a:rPr>
              <a:t>阴影</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CFA33B5A-44CC-4E3D-A892-69DBDB9E75DC}"/>
              </a:ext>
            </a:extLst>
          </p:cNvPr>
          <p:cNvSpPr>
            <a:spLocks noGrp="1" noChangeArrowheads="1"/>
          </p:cNvSpPr>
          <p:nvPr>
            <p:ph type="title"/>
          </p:nvPr>
        </p:nvSpPr>
        <p:spPr/>
        <p:txBody>
          <a:bodyPr/>
          <a:lstStyle/>
          <a:p>
            <a:r>
              <a:rPr lang="zh-CN" altLang="en-US"/>
              <a:t>纹理映射</a:t>
            </a:r>
          </a:p>
        </p:txBody>
      </p:sp>
      <p:sp>
        <p:nvSpPr>
          <p:cNvPr id="67587" name="日期占位符 3">
            <a:extLst>
              <a:ext uri="{FF2B5EF4-FFF2-40B4-BE49-F238E27FC236}">
                <a16:creationId xmlns:a16="http://schemas.microsoft.com/office/drawing/2014/main" id="{97E7A470-816D-4870-AA9D-4F2F62BE937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4294399-3D82-40B2-B0E7-CC68978F836B}"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67588" name="Picture 2">
            <a:extLst>
              <a:ext uri="{FF2B5EF4-FFF2-40B4-BE49-F238E27FC236}">
                <a16:creationId xmlns:a16="http://schemas.microsoft.com/office/drawing/2014/main" id="{ED57FB00-8B03-4351-A550-CC4F52F56C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6413" y="1220788"/>
            <a:ext cx="4827587"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9" name="Picture 2">
            <a:extLst>
              <a:ext uri="{FF2B5EF4-FFF2-40B4-BE49-F238E27FC236}">
                <a16:creationId xmlns:a16="http://schemas.microsoft.com/office/drawing/2014/main" id="{E19A25DB-975A-4516-8E72-83A90EED10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3" y="1227138"/>
            <a:ext cx="4559300" cy="501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90" name="文本框 8">
            <a:extLst>
              <a:ext uri="{FF2B5EF4-FFF2-40B4-BE49-F238E27FC236}">
                <a16:creationId xmlns:a16="http://schemas.microsoft.com/office/drawing/2014/main" id="{B1C276F4-BA32-45F6-B5B3-95E898DD8212}"/>
              </a:ext>
            </a:extLst>
          </p:cNvPr>
          <p:cNvSpPr txBox="1">
            <a:spLocks noChangeArrowheads="1"/>
          </p:cNvSpPr>
          <p:nvPr/>
        </p:nvSpPr>
        <p:spPr bwMode="auto">
          <a:xfrm>
            <a:off x="2111375" y="6224588"/>
            <a:ext cx="1004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r>
              <a:rPr lang="zh-CN" altLang="en-US" sz="3200">
                <a:latin typeface="宋体" panose="02010600030101010101" pitchFamily="2" charset="-122"/>
                <a:ea typeface="宋体" panose="02010600030101010101" pitchFamily="2" charset="-122"/>
              </a:rPr>
              <a:t>阴影</a:t>
            </a:r>
          </a:p>
        </p:txBody>
      </p:sp>
      <p:sp>
        <p:nvSpPr>
          <p:cNvPr id="67591" name="文本框 9">
            <a:extLst>
              <a:ext uri="{FF2B5EF4-FFF2-40B4-BE49-F238E27FC236}">
                <a16:creationId xmlns:a16="http://schemas.microsoft.com/office/drawing/2014/main" id="{EA4E3FEE-E74A-46D7-8F16-9B1893D9C05C}"/>
              </a:ext>
            </a:extLst>
          </p:cNvPr>
          <p:cNvSpPr txBox="1">
            <a:spLocks noChangeArrowheads="1"/>
          </p:cNvSpPr>
          <p:nvPr/>
        </p:nvSpPr>
        <p:spPr bwMode="auto">
          <a:xfrm>
            <a:off x="6667500" y="6224588"/>
            <a:ext cx="1004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r>
              <a:rPr lang="zh-CN" altLang="en-US" sz="3200">
                <a:latin typeface="宋体" panose="02010600030101010101" pitchFamily="2" charset="-122"/>
                <a:ea typeface="宋体" panose="02010600030101010101" pitchFamily="2" charset="-122"/>
              </a:rPr>
              <a:t>纹理</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8391B957-3E62-44F2-9025-E41DD0D2650B}"/>
              </a:ext>
            </a:extLst>
          </p:cNvPr>
          <p:cNvSpPr>
            <a:spLocks noGrp="1" noChangeArrowheads="1"/>
          </p:cNvSpPr>
          <p:nvPr>
            <p:ph type="title"/>
          </p:nvPr>
        </p:nvSpPr>
        <p:spPr/>
        <p:txBody>
          <a:bodyPr/>
          <a:lstStyle/>
          <a:p>
            <a:r>
              <a:rPr lang="zh-CN" altLang="en-US"/>
              <a:t>法向计算</a:t>
            </a:r>
          </a:p>
        </p:txBody>
      </p:sp>
      <p:sp>
        <p:nvSpPr>
          <p:cNvPr id="68611" name="内容占位符 2">
            <a:extLst>
              <a:ext uri="{FF2B5EF4-FFF2-40B4-BE49-F238E27FC236}">
                <a16:creationId xmlns:a16="http://schemas.microsoft.com/office/drawing/2014/main" id="{051736FF-C754-4C93-94C0-65341AB4E35C}"/>
              </a:ext>
            </a:extLst>
          </p:cNvPr>
          <p:cNvSpPr>
            <a:spLocks noGrp="1" noChangeArrowheads="1"/>
          </p:cNvSpPr>
          <p:nvPr>
            <p:ph idx="1"/>
          </p:nvPr>
        </p:nvSpPr>
        <p:spPr/>
        <p:txBody>
          <a:bodyPr/>
          <a:lstStyle/>
          <a:p>
            <a:r>
              <a:rPr lang="zh-CN" altLang="en-US"/>
              <a:t>当给定一组光源以及视点的位置，并可以计算出法向量，那么根据前面的模型可以计算出每点的颜色</a:t>
            </a:r>
          </a:p>
          <a:p>
            <a:r>
              <a:rPr lang="zh-CN" altLang="en-US"/>
              <a:t>但是在每点计算法向量是相当费时的工作</a:t>
            </a:r>
          </a:p>
          <a:p>
            <a:r>
              <a:rPr lang="zh-CN" altLang="en-US"/>
              <a:t>绝大多数模型是用多边形网格构成的，那么法向的计算可以大大节省</a:t>
            </a:r>
          </a:p>
        </p:txBody>
      </p:sp>
      <p:sp>
        <p:nvSpPr>
          <p:cNvPr id="68612" name="日期占位符 3">
            <a:extLst>
              <a:ext uri="{FF2B5EF4-FFF2-40B4-BE49-F238E27FC236}">
                <a16:creationId xmlns:a16="http://schemas.microsoft.com/office/drawing/2014/main" id="{2910A8FA-5F6F-4659-93E0-35276D2D04B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13FFE156-38CF-43F8-9C2B-0BCEBF2187CF}"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767EB859-13D3-46CC-9872-A05B456C9466}"/>
              </a:ext>
            </a:extLst>
          </p:cNvPr>
          <p:cNvSpPr>
            <a:spLocks noGrp="1" noChangeArrowheads="1"/>
          </p:cNvSpPr>
          <p:nvPr>
            <p:ph type="title"/>
          </p:nvPr>
        </p:nvSpPr>
        <p:spPr/>
        <p:txBody>
          <a:bodyPr/>
          <a:lstStyle/>
          <a:p>
            <a:r>
              <a:rPr lang="zh-CN" altLang="en-US"/>
              <a:t>多边形网格</a:t>
            </a:r>
          </a:p>
        </p:txBody>
      </p:sp>
      <p:sp>
        <p:nvSpPr>
          <p:cNvPr id="69635" name="内容占位符 2">
            <a:extLst>
              <a:ext uri="{FF2B5EF4-FFF2-40B4-BE49-F238E27FC236}">
                <a16:creationId xmlns:a16="http://schemas.microsoft.com/office/drawing/2014/main" id="{DD4F9773-AE35-4D5A-8E9C-C10413C971C9}"/>
              </a:ext>
            </a:extLst>
          </p:cNvPr>
          <p:cNvSpPr>
            <a:spLocks noGrp="1" noChangeArrowheads="1"/>
          </p:cNvSpPr>
          <p:nvPr>
            <p:ph idx="1"/>
          </p:nvPr>
        </p:nvSpPr>
        <p:spPr/>
        <p:txBody>
          <a:bodyPr/>
          <a:lstStyle/>
          <a:p>
            <a:r>
              <a:rPr lang="zh-CN" altLang="en-US" dirty="0"/>
              <a:t>在多边形网格中每个多边形为平面，那么存在唯一的法向量</a:t>
            </a:r>
          </a:p>
          <a:p>
            <a:r>
              <a:rPr lang="zh-CN" altLang="en-US" dirty="0"/>
              <a:t>目前存在三种明暗处理的方法</a:t>
            </a:r>
          </a:p>
          <a:p>
            <a:pPr lvl="1"/>
            <a:r>
              <a:rPr lang="en-US" altLang="zh-CN" dirty="0"/>
              <a:t> Flat</a:t>
            </a:r>
            <a:r>
              <a:rPr lang="zh-CN" altLang="en-US" dirty="0"/>
              <a:t>平坦处理</a:t>
            </a:r>
          </a:p>
          <a:p>
            <a:pPr lvl="1"/>
            <a:r>
              <a:rPr lang="en-US" altLang="zh-CN" dirty="0"/>
              <a:t> </a:t>
            </a:r>
            <a:r>
              <a:rPr lang="en-US" altLang="zh-CN" dirty="0" err="1"/>
              <a:t>Gouraud</a:t>
            </a:r>
            <a:r>
              <a:rPr lang="zh-CN" altLang="en-US" dirty="0"/>
              <a:t>方法</a:t>
            </a:r>
            <a:r>
              <a:rPr lang="en-US" altLang="zh-CN" dirty="0"/>
              <a:t>(</a:t>
            </a:r>
            <a:r>
              <a:rPr lang="zh-CN" altLang="en-US" dirty="0"/>
              <a:t>插值方法</a:t>
            </a:r>
            <a:r>
              <a:rPr lang="en-US" altLang="zh-CN" dirty="0"/>
              <a:t>)</a:t>
            </a:r>
          </a:p>
          <a:p>
            <a:pPr lvl="1"/>
            <a:r>
              <a:rPr lang="en-US" altLang="zh-CN" dirty="0"/>
              <a:t> </a:t>
            </a:r>
            <a:r>
              <a:rPr lang="en-US" altLang="zh-CN" dirty="0" err="1"/>
              <a:t>Phong</a:t>
            </a:r>
            <a:r>
              <a:rPr lang="zh-CN" altLang="en-US" dirty="0"/>
              <a:t>方法</a:t>
            </a:r>
          </a:p>
        </p:txBody>
      </p:sp>
      <p:sp>
        <p:nvSpPr>
          <p:cNvPr id="69636" name="日期占位符 3">
            <a:extLst>
              <a:ext uri="{FF2B5EF4-FFF2-40B4-BE49-F238E27FC236}">
                <a16:creationId xmlns:a16="http://schemas.microsoft.com/office/drawing/2014/main" id="{EFE18E41-4089-4600-8097-E7FA802FF00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B8E52536-1673-4005-B1B6-D6D9EF962650}"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69637" name="Picture 2">
            <a:extLst>
              <a:ext uri="{FF2B5EF4-FFF2-40B4-BE49-F238E27FC236}">
                <a16:creationId xmlns:a16="http://schemas.microsoft.com/office/drawing/2014/main" id="{504BC4EA-6847-4FCF-8405-95E34C0901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5675" y="4005263"/>
            <a:ext cx="5648325" cy="285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6F8B68AA-4AD0-4AD0-BF91-BBBA092CEF32}"/>
              </a:ext>
            </a:extLst>
          </p:cNvPr>
          <p:cNvSpPr>
            <a:spLocks noGrp="1" noChangeArrowheads="1"/>
          </p:cNvSpPr>
          <p:nvPr>
            <p:ph type="title"/>
          </p:nvPr>
        </p:nvSpPr>
        <p:spPr/>
        <p:txBody>
          <a:bodyPr/>
          <a:lstStyle/>
          <a:p>
            <a:r>
              <a:rPr lang="zh-CN" altLang="en-US" dirty="0">
                <a:solidFill>
                  <a:srgbClr val="333399"/>
                </a:solidFill>
              </a:rPr>
              <a:t>颜色</a:t>
            </a:r>
            <a:endParaRPr lang="zh-CN" altLang="en-US" dirty="0">
              <a:ea typeface="宋体" panose="02010600030101010101" pitchFamily="2" charset="-122"/>
            </a:endParaRPr>
          </a:p>
        </p:txBody>
      </p:sp>
      <p:sp>
        <p:nvSpPr>
          <p:cNvPr id="9221" name="日期占位符 1">
            <a:extLst>
              <a:ext uri="{FF2B5EF4-FFF2-40B4-BE49-F238E27FC236}">
                <a16:creationId xmlns:a16="http://schemas.microsoft.com/office/drawing/2014/main" id="{5CC38CD9-0BB5-4C07-B40F-3E7C05FAB39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6B74F2C-979B-4E2C-8018-CA53B8DAEE7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a:xfrm>
            <a:off x="228600" y="980727"/>
            <a:ext cx="8763000" cy="5480397"/>
          </a:xfrm>
        </p:spPr>
        <p:txBody>
          <a:bodyPr/>
          <a:lstStyle/>
          <a:p>
            <a:r>
              <a:rPr lang="zh-CN" altLang="en-US" sz="2800" dirty="0"/>
              <a:t>颜色是一种波动的光能形式，而光在物理中被表示为电磁波</a:t>
            </a:r>
            <a:endParaRPr lang="en-US" altLang="zh-CN" sz="2800" dirty="0"/>
          </a:p>
          <a:p>
            <a:r>
              <a:rPr lang="zh-CN" altLang="en-US" sz="2800" dirty="0"/>
              <a:t>物体表现出某种颜色的影响因素：光源、物体本身属性、周围环境等颜色综合作用的结果</a:t>
            </a:r>
            <a:endParaRPr lang="en-US" altLang="zh-CN" sz="2800" dirty="0"/>
          </a:p>
          <a:p>
            <a:r>
              <a:rPr lang="zh-CN" altLang="en-US" sz="2800" dirty="0"/>
              <a:t>从人的心理学和视觉的角度出发，颜色的</a:t>
            </a:r>
            <a:r>
              <a:rPr lang="en-US" altLang="zh-CN" sz="2800" dirty="0"/>
              <a:t>3</a:t>
            </a:r>
            <a:r>
              <a:rPr lang="zh-CN" altLang="en-US" sz="2800" dirty="0"/>
              <a:t>个特性：</a:t>
            </a:r>
            <a:endParaRPr lang="en-US" altLang="zh-CN" sz="2800" dirty="0"/>
          </a:p>
          <a:p>
            <a:pPr lvl="1"/>
            <a:r>
              <a:rPr lang="zh-CN" altLang="en-US" sz="2400" dirty="0"/>
              <a:t>色调（品种）</a:t>
            </a:r>
            <a:endParaRPr lang="en-US" altLang="zh-CN" sz="2400" dirty="0"/>
          </a:p>
          <a:p>
            <a:pPr lvl="1"/>
            <a:r>
              <a:rPr lang="zh-CN" altLang="en-US" sz="2400" dirty="0"/>
              <a:t>饱和度（纯度）</a:t>
            </a:r>
            <a:endParaRPr lang="en-US" altLang="zh-CN" sz="2400" dirty="0"/>
          </a:p>
          <a:p>
            <a:pPr lvl="1"/>
            <a:r>
              <a:rPr lang="zh-CN" altLang="en-US" sz="2400" dirty="0"/>
              <a:t>亮度（强度）</a:t>
            </a:r>
            <a:endParaRPr lang="en-US" altLang="zh-CN" sz="2400" dirty="0"/>
          </a:p>
          <a:p>
            <a:r>
              <a:rPr lang="zh-CN" altLang="en-US" sz="2800" dirty="0"/>
              <a:t>从物理光学的角度出发，颜色的</a:t>
            </a:r>
            <a:r>
              <a:rPr lang="en-US" altLang="zh-CN" sz="2800" dirty="0"/>
              <a:t>3</a:t>
            </a:r>
            <a:r>
              <a:rPr lang="zh-CN" altLang="en-US" sz="2800" dirty="0"/>
              <a:t>个特性：</a:t>
            </a:r>
            <a:endParaRPr lang="en-US" altLang="zh-CN" sz="2800" dirty="0"/>
          </a:p>
          <a:p>
            <a:pPr lvl="1"/>
            <a:r>
              <a:rPr lang="zh-CN" altLang="en-US" sz="2400" dirty="0"/>
              <a:t>波长（频谱分布、异谱同色）</a:t>
            </a:r>
            <a:endParaRPr lang="en-US" altLang="zh-CN" sz="2400" dirty="0"/>
          </a:p>
          <a:p>
            <a:pPr lvl="1"/>
            <a:r>
              <a:rPr lang="zh-CN" altLang="en-US" sz="2400" dirty="0"/>
              <a:t>纯度</a:t>
            </a:r>
            <a:endParaRPr lang="en-US" altLang="zh-CN" sz="2400" dirty="0"/>
          </a:p>
          <a:p>
            <a:pPr lvl="1"/>
            <a:r>
              <a:rPr lang="zh-CN" altLang="en-US" sz="2400" dirty="0"/>
              <a:t>明度</a:t>
            </a:r>
            <a:endParaRPr lang="en-US" altLang="zh-CN" sz="2400" dirty="0"/>
          </a:p>
        </p:txBody>
      </p:sp>
    </p:spTree>
    <p:extLst>
      <p:ext uri="{BB962C8B-B14F-4D97-AF65-F5344CB8AC3E}">
        <p14:creationId xmlns:p14="http://schemas.microsoft.com/office/powerpoint/2010/main" val="289400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D80A4DF1-E329-4EBD-9E8A-42812FD8862D}"/>
              </a:ext>
            </a:extLst>
          </p:cNvPr>
          <p:cNvSpPr>
            <a:spLocks noGrp="1" noChangeArrowheads="1"/>
          </p:cNvSpPr>
          <p:nvPr>
            <p:ph type="title"/>
          </p:nvPr>
        </p:nvSpPr>
        <p:spPr/>
        <p:txBody>
          <a:bodyPr/>
          <a:lstStyle/>
          <a:p>
            <a:r>
              <a:rPr lang="zh-CN" altLang="en-US" dirty="0"/>
              <a:t>平坦（</a:t>
            </a:r>
            <a:r>
              <a:rPr lang="en-US" altLang="zh-CN" dirty="0"/>
              <a:t>FLAT</a:t>
            </a:r>
            <a:r>
              <a:rPr lang="zh-CN" altLang="en-US" dirty="0"/>
              <a:t>）方法</a:t>
            </a:r>
          </a:p>
        </p:txBody>
      </p:sp>
      <p:sp>
        <p:nvSpPr>
          <p:cNvPr id="70659" name="内容占位符 2">
            <a:extLst>
              <a:ext uri="{FF2B5EF4-FFF2-40B4-BE49-F238E27FC236}">
                <a16:creationId xmlns:a16="http://schemas.microsoft.com/office/drawing/2014/main" id="{8B129741-3535-4E3D-A290-A5D7AC6C8AA6}"/>
              </a:ext>
            </a:extLst>
          </p:cNvPr>
          <p:cNvSpPr>
            <a:spLocks noGrp="1" noChangeArrowheads="1"/>
          </p:cNvSpPr>
          <p:nvPr>
            <p:ph idx="1"/>
          </p:nvPr>
        </p:nvSpPr>
        <p:spPr/>
        <p:txBody>
          <a:bodyPr/>
          <a:lstStyle/>
          <a:p>
            <a:r>
              <a:rPr lang="zh-CN" altLang="en-US" sz="2400" dirty="0"/>
              <a:t>在同一多边形上法向为常向量</a:t>
            </a:r>
          </a:p>
          <a:p>
            <a:r>
              <a:rPr lang="zh-CN" altLang="en-US" sz="2400" dirty="0"/>
              <a:t>视点在无穷远，视点方向</a:t>
            </a:r>
            <a:r>
              <a:rPr lang="en-US" altLang="zh-CN" sz="2400" dirty="0"/>
              <a:t>v</a:t>
            </a:r>
            <a:r>
              <a:rPr lang="zh-CN" altLang="en-US" sz="2400" dirty="0"/>
              <a:t>是常向量</a:t>
            </a:r>
          </a:p>
          <a:p>
            <a:r>
              <a:rPr lang="zh-CN" altLang="en-US" sz="2400" dirty="0"/>
              <a:t>光源在无穷远，入射方向</a:t>
            </a:r>
            <a:r>
              <a:rPr lang="en-US" altLang="zh-CN" sz="2400" dirty="0"/>
              <a:t>l</a:t>
            </a:r>
            <a:r>
              <a:rPr lang="zh-CN" altLang="en-US" sz="2400" dirty="0"/>
              <a:t>也是常向量</a:t>
            </a:r>
            <a:endParaRPr lang="en-US" altLang="zh-CN" sz="2400" dirty="0"/>
          </a:p>
          <a:p>
            <a:r>
              <a:rPr lang="zh-CN" altLang="en-US" sz="2400" dirty="0"/>
              <a:t>物体形状不包含曲面特征</a:t>
            </a:r>
          </a:p>
          <a:p>
            <a:r>
              <a:rPr lang="zh-CN" altLang="en-US" sz="2400" dirty="0"/>
              <a:t>从而对于每个多边形，只需要计算其上一点的颜色，其它点的颜色与它相同</a:t>
            </a:r>
          </a:p>
        </p:txBody>
      </p:sp>
      <p:sp>
        <p:nvSpPr>
          <p:cNvPr id="70660" name="日期占位符 3">
            <a:extLst>
              <a:ext uri="{FF2B5EF4-FFF2-40B4-BE49-F238E27FC236}">
                <a16:creationId xmlns:a16="http://schemas.microsoft.com/office/drawing/2014/main" id="{57F7A7A9-0B78-40D1-B092-477F0DD0525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13F2761-FCB2-4733-8FA6-3756DFDC5A57}"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70661" name="Picture 2">
            <a:extLst>
              <a:ext uri="{FF2B5EF4-FFF2-40B4-BE49-F238E27FC236}">
                <a16:creationId xmlns:a16="http://schemas.microsoft.com/office/drawing/2014/main" id="{2E4C85AC-058B-4121-BDE4-4D22ACE50B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6663" y="4005263"/>
            <a:ext cx="5367337" cy="285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0">
            <a:extLst>
              <a:ext uri="{FF2B5EF4-FFF2-40B4-BE49-F238E27FC236}">
                <a16:creationId xmlns:a16="http://schemas.microsoft.com/office/drawing/2014/main" id="{C6E2BFF6-6F2C-43D2-930C-F96F8507E2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238" y="4114800"/>
            <a:ext cx="251618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FFE06E93-4B92-470D-B475-4361D2F11C23}"/>
              </a:ext>
            </a:extLst>
          </p:cNvPr>
          <p:cNvSpPr>
            <a:spLocks noGrp="1" noChangeArrowheads="1"/>
          </p:cNvSpPr>
          <p:nvPr>
            <p:ph type="title"/>
          </p:nvPr>
        </p:nvSpPr>
        <p:spPr/>
        <p:txBody>
          <a:bodyPr/>
          <a:lstStyle/>
          <a:p>
            <a:r>
              <a:rPr lang="zh-CN" altLang="en-US"/>
              <a:t>特点</a:t>
            </a:r>
          </a:p>
        </p:txBody>
      </p:sp>
      <p:sp>
        <p:nvSpPr>
          <p:cNvPr id="46083" name="内容占位符 2">
            <a:extLst>
              <a:ext uri="{FF2B5EF4-FFF2-40B4-BE49-F238E27FC236}">
                <a16:creationId xmlns:a16="http://schemas.microsoft.com/office/drawing/2014/main" id="{9DE74EFD-6406-41E7-A674-CEA5E2E11EB3}"/>
              </a:ext>
            </a:extLst>
          </p:cNvPr>
          <p:cNvSpPr>
            <a:spLocks noGrp="1" noChangeArrowheads="1"/>
          </p:cNvSpPr>
          <p:nvPr>
            <p:ph idx="1"/>
          </p:nvPr>
        </p:nvSpPr>
        <p:spPr/>
        <p:txBody>
          <a:bodyPr/>
          <a:lstStyle/>
          <a:p>
            <a:r>
              <a:rPr lang="zh-CN" altLang="en-US" dirty="0"/>
              <a:t>同一多边形上颜色相同，每个多边形颜色不同</a:t>
            </a:r>
            <a:endParaRPr lang="en-US" altLang="zh-CN" dirty="0"/>
          </a:p>
          <a:p>
            <a:r>
              <a:rPr lang="zh-CN" altLang="en-US" dirty="0"/>
              <a:t>如果多边形网格表示的是一个光滑曲面，那么这种效果显然是不令人满意的</a:t>
            </a:r>
            <a:endParaRPr lang="en-US" altLang="zh-CN" dirty="0"/>
          </a:p>
          <a:p>
            <a:pPr eaLnBrk="1" hangingPunct="1"/>
            <a:r>
              <a:rPr kumimoji="1" lang="zh-CN" altLang="en-US" dirty="0"/>
              <a:t>曲面体将失去原曲面光滑性，呈多面体状</a:t>
            </a:r>
            <a:endParaRPr kumimoji="1" lang="en-US" altLang="zh-CN" dirty="0"/>
          </a:p>
          <a:p>
            <a:pPr eaLnBrk="1" hangingPunct="1"/>
            <a:r>
              <a:rPr lang="zh-CN" altLang="en-US" dirty="0"/>
              <a:t>原因</a:t>
            </a:r>
            <a:r>
              <a:rPr lang="en-US" altLang="zh-CN" dirty="0"/>
              <a:t>: </a:t>
            </a:r>
            <a:r>
              <a:rPr lang="zh-CN" altLang="en-US" dirty="0"/>
              <a:t>物体表面光亮度呈现不连续跃变</a:t>
            </a:r>
            <a:endParaRPr lang="en-US" altLang="zh-CN" dirty="0"/>
          </a:p>
          <a:p>
            <a:endParaRPr lang="zh-CN" altLang="en-US" dirty="0"/>
          </a:p>
        </p:txBody>
      </p:sp>
      <p:sp>
        <p:nvSpPr>
          <p:cNvPr id="71684" name="日期占位符 3">
            <a:extLst>
              <a:ext uri="{FF2B5EF4-FFF2-40B4-BE49-F238E27FC236}">
                <a16:creationId xmlns:a16="http://schemas.microsoft.com/office/drawing/2014/main" id="{8A6387B4-4BAE-4520-B14C-712F2A9E85F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DAE0B78-BDE0-4AFC-A768-B2FFE1065804}"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46085" name="Picture 2">
            <a:extLst>
              <a:ext uri="{FF2B5EF4-FFF2-40B4-BE49-F238E27FC236}">
                <a16:creationId xmlns:a16="http://schemas.microsoft.com/office/drawing/2014/main" id="{831F57FF-8402-4368-A1E3-7179D5AFD9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725" y="3997325"/>
            <a:ext cx="3851275"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fade">
                                      <p:cBhvr>
                                        <p:cTn id="7" dur="500"/>
                                        <p:tgtEl>
                                          <p:spTgt spid="46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Effect transition="in" filter="fade">
                                      <p:cBhvr>
                                        <p:cTn id="12" dur="500"/>
                                        <p:tgtEl>
                                          <p:spTgt spid="460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animEffect transition="in" filter="fade">
                                      <p:cBhvr>
                                        <p:cTn id="17" dur="500"/>
                                        <p:tgtEl>
                                          <p:spTgt spid="460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608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9" presetClass="emph" presetSubtype="0" fill="hold" nodeType="clickEffect">
                                  <p:stCondLst>
                                    <p:cond delay="0"/>
                                  </p:stCondLst>
                                  <p:childTnLst>
                                    <p:animClr clrSpc="rgb" dir="cw">
                                      <p:cBhvr override="childStyle">
                                        <p:cTn id="25" dur="500" fill="hold"/>
                                        <p:tgtEl>
                                          <p:spTgt spid="46083">
                                            <p:txEl>
                                              <p:pRg st="3" end="3"/>
                                            </p:txEl>
                                          </p:spTgt>
                                        </p:tgtEl>
                                        <p:attrNameLst>
                                          <p:attrName>style.color</p:attrName>
                                        </p:attrNameLst>
                                      </p:cBhvr>
                                      <p:to>
                                        <a:schemeClr val="accent2"/>
                                      </p:to>
                                    </p:animClr>
                                    <p:animClr clrSpc="rgb" dir="cw">
                                      <p:cBhvr>
                                        <p:cTn id="26" dur="500" fill="hold"/>
                                        <p:tgtEl>
                                          <p:spTgt spid="46083">
                                            <p:txEl>
                                              <p:pRg st="3" end="3"/>
                                            </p:txEl>
                                          </p:spTgt>
                                        </p:tgtEl>
                                        <p:attrNameLst>
                                          <p:attrName>fillcolor</p:attrName>
                                        </p:attrNameLst>
                                      </p:cBhvr>
                                      <p:to>
                                        <a:schemeClr val="accent2"/>
                                      </p:to>
                                    </p:animClr>
                                    <p:set>
                                      <p:cBhvr>
                                        <p:cTn id="27" dur="500" fill="hold"/>
                                        <p:tgtEl>
                                          <p:spTgt spid="46083">
                                            <p:txEl>
                                              <p:pRg st="3" end="3"/>
                                            </p:txEl>
                                          </p:spTgt>
                                        </p:tgtEl>
                                        <p:attrNameLst>
                                          <p:attrName>fill.type</p:attrName>
                                        </p:attrNameLst>
                                      </p:cBhvr>
                                      <p:to>
                                        <p:strVal val="solid"/>
                                      </p:to>
                                    </p:set>
                                    <p:set>
                                      <p:cBhvr>
                                        <p:cTn id="28" dur="500" fill="hold"/>
                                        <p:tgtEl>
                                          <p:spTgt spid="4608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86E5F50C-3572-4D95-9C3D-A9F0C7EC56F7}"/>
              </a:ext>
            </a:extLst>
          </p:cNvPr>
          <p:cNvSpPr>
            <a:spLocks noGrp="1" noChangeArrowheads="1"/>
          </p:cNvSpPr>
          <p:nvPr>
            <p:ph type="title"/>
          </p:nvPr>
        </p:nvSpPr>
        <p:spPr/>
        <p:txBody>
          <a:bodyPr/>
          <a:lstStyle/>
          <a:p>
            <a:r>
              <a:rPr lang="zh-CN" altLang="en-US"/>
              <a:t>人类视觉系统</a:t>
            </a:r>
          </a:p>
        </p:txBody>
      </p:sp>
      <p:sp>
        <p:nvSpPr>
          <p:cNvPr id="3" name="内容占位符 2">
            <a:extLst>
              <a:ext uri="{FF2B5EF4-FFF2-40B4-BE49-F238E27FC236}">
                <a16:creationId xmlns:a16="http://schemas.microsoft.com/office/drawing/2014/main" id="{F169D8AF-764D-4862-81D0-D84F632A3368}"/>
              </a:ext>
            </a:extLst>
          </p:cNvPr>
          <p:cNvSpPr>
            <a:spLocks noGrp="1" noChangeArrowheads="1"/>
          </p:cNvSpPr>
          <p:nvPr>
            <p:ph idx="1"/>
          </p:nvPr>
        </p:nvSpPr>
        <p:spPr/>
        <p:txBody>
          <a:bodyPr/>
          <a:lstStyle/>
          <a:p>
            <a:r>
              <a:rPr lang="zh-CN" altLang="en-US"/>
              <a:t>人类视觉系统对光强的变化非常敏感</a:t>
            </a:r>
          </a:p>
          <a:p>
            <a:r>
              <a:rPr lang="zh-CN" altLang="en-US"/>
              <a:t>观察到下图边界上的条状效果，称为</a:t>
            </a:r>
            <a:r>
              <a:rPr lang="en-US" altLang="zh-CN"/>
              <a:t>Mach</a:t>
            </a:r>
            <a:r>
              <a:rPr lang="zh-CN" altLang="en-US"/>
              <a:t>带</a:t>
            </a:r>
          </a:p>
          <a:p>
            <a:r>
              <a:rPr lang="zh-CN" altLang="en-US"/>
              <a:t>没有办法避免这种情形，只有给出更光滑的明暗处理方法</a:t>
            </a:r>
          </a:p>
        </p:txBody>
      </p:sp>
      <p:sp>
        <p:nvSpPr>
          <p:cNvPr id="72708" name="日期占位符 3">
            <a:extLst>
              <a:ext uri="{FF2B5EF4-FFF2-40B4-BE49-F238E27FC236}">
                <a16:creationId xmlns:a16="http://schemas.microsoft.com/office/drawing/2014/main" id="{80449FE7-3388-4D0C-9605-7E75FC85751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1D4FC963-032C-4D42-B273-FDF6EFB0A0D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101378" name="Picture 2">
            <a:extLst>
              <a:ext uri="{FF2B5EF4-FFF2-40B4-BE49-F238E27FC236}">
                <a16:creationId xmlns:a16="http://schemas.microsoft.com/office/drawing/2014/main" id="{98E63DF2-748A-4232-8687-2EAE387A0F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3500438"/>
            <a:ext cx="4392613" cy="29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9" name="Picture 3">
            <a:extLst>
              <a:ext uri="{FF2B5EF4-FFF2-40B4-BE49-F238E27FC236}">
                <a16:creationId xmlns:a16="http://schemas.microsoft.com/office/drawing/2014/main" id="{506C3765-8B27-469A-81FE-EFF4B25456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363" y="3916363"/>
            <a:ext cx="4219575"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4">
            <a:extLst>
              <a:ext uri="{FF2B5EF4-FFF2-40B4-BE49-F238E27FC236}">
                <a16:creationId xmlns:a16="http://schemas.microsoft.com/office/drawing/2014/main" id="{5A8AE5AF-7700-422E-A84E-267D0528F3E0}"/>
              </a:ext>
            </a:extLst>
          </p:cNvPr>
          <p:cNvSpPr>
            <a:spLocks noChangeArrowheads="1"/>
          </p:cNvSpPr>
          <p:nvPr/>
        </p:nvSpPr>
        <p:spPr bwMode="auto">
          <a:xfrm>
            <a:off x="7042150" y="2997200"/>
            <a:ext cx="1952625" cy="790575"/>
          </a:xfrm>
          <a:prstGeom prst="wedgeRoundRectCallout">
            <a:avLst>
              <a:gd name="adj1" fmla="val -35153"/>
              <a:gd name="adj2" fmla="val 7936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spcBef>
                <a:spcPct val="50000"/>
              </a:spcBef>
              <a:buClr>
                <a:schemeClr val="accent2"/>
              </a:buClr>
              <a:buSzPct val="80000"/>
              <a:buFont typeface="Wingdings" pitchFamily="2" charset="2"/>
              <a:buNone/>
              <a:defRPr/>
            </a:pPr>
            <a:r>
              <a:rPr lang="zh-CN" altLang="en-US" sz="3600" dirty="0">
                <a:latin typeface="华文宋体" pitchFamily="2" charset="-122"/>
                <a:ea typeface="华文宋体" pitchFamily="2" charset="-122"/>
              </a:rPr>
              <a:t>改进</a:t>
            </a:r>
            <a:r>
              <a:rPr lang="en-US" altLang="zh-CN" sz="3600" dirty="0">
                <a:latin typeface="华文宋体" pitchFamily="2" charset="-122"/>
                <a:ea typeface="华文宋体" pitchFamily="2" charset="-122"/>
              </a:rPr>
              <a:t>?</a:t>
            </a:r>
            <a:endParaRPr lang="zh-CN" altLang="en-US" sz="3600" dirty="0">
              <a:latin typeface="华文宋体" pitchFamily="2" charset="-122"/>
              <a:ea typeface="华文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01378"/>
                                        </p:tgtEl>
                                        <p:attrNameLst>
                                          <p:attrName>style.visibility</p:attrName>
                                        </p:attrNameLst>
                                      </p:cBhvr>
                                      <p:to>
                                        <p:strVal val="visible"/>
                                      </p:to>
                                    </p:set>
                                    <p:animEffect transition="in" filter="fade">
                                      <p:cBhvr>
                                        <p:cTn id="17" dur="500"/>
                                        <p:tgtEl>
                                          <p:spTgt spid="1013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01379"/>
                                        </p:tgtEl>
                                        <p:attrNameLst>
                                          <p:attrName>style.visibility</p:attrName>
                                        </p:attrNameLst>
                                      </p:cBhvr>
                                      <p:to>
                                        <p:strVal val="visible"/>
                                      </p:to>
                                    </p:set>
                                    <p:animEffect transition="in" filter="fade">
                                      <p:cBhvr>
                                        <p:cTn id="22" dur="500"/>
                                        <p:tgtEl>
                                          <p:spTgt spid="1013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3638F212-46F5-4CE7-A3FB-FEC7F70FD4CF}"/>
              </a:ext>
            </a:extLst>
          </p:cNvPr>
          <p:cNvSpPr>
            <a:spLocks noGrp="1" noChangeArrowheads="1"/>
          </p:cNvSpPr>
          <p:nvPr>
            <p:ph type="title"/>
          </p:nvPr>
        </p:nvSpPr>
        <p:spPr/>
        <p:txBody>
          <a:bodyPr/>
          <a:lstStyle/>
          <a:p>
            <a:r>
              <a:rPr lang="en-US" altLang="zh-CN"/>
              <a:t>Gouraud</a:t>
            </a:r>
            <a:r>
              <a:rPr lang="zh-CN" altLang="en-US"/>
              <a:t>方法</a:t>
            </a:r>
          </a:p>
        </p:txBody>
      </p:sp>
      <p:sp>
        <p:nvSpPr>
          <p:cNvPr id="74755" name="内容占位符 2">
            <a:extLst>
              <a:ext uri="{FF2B5EF4-FFF2-40B4-BE49-F238E27FC236}">
                <a16:creationId xmlns:a16="http://schemas.microsoft.com/office/drawing/2014/main" id="{BDA003FF-4E37-4828-B0F9-0268FB6C404C}"/>
              </a:ext>
            </a:extLst>
          </p:cNvPr>
          <p:cNvSpPr>
            <a:spLocks noGrp="1" noChangeArrowheads="1"/>
          </p:cNvSpPr>
          <p:nvPr>
            <p:ph idx="1"/>
          </p:nvPr>
        </p:nvSpPr>
        <p:spPr/>
        <p:txBody>
          <a:bodyPr/>
          <a:lstStyle/>
          <a:p>
            <a:r>
              <a:rPr lang="zh-CN" altLang="en-US" dirty="0"/>
              <a:t>在网格中每个顶点处有几个多边形交于该点，每个多边形有一个法向，取这几个法向的平均得到该点的法向</a:t>
            </a:r>
          </a:p>
          <a:p>
            <a:r>
              <a:rPr lang="zh-CN" altLang="en-US" dirty="0"/>
              <a:t>然后利用简单光照模型计算出顶点的颜色</a:t>
            </a:r>
          </a:p>
          <a:p>
            <a:r>
              <a:rPr lang="zh-CN" altLang="en-US" dirty="0"/>
              <a:t>对于多边形内的点，采用线性插值确定颜色</a:t>
            </a:r>
          </a:p>
        </p:txBody>
      </p:sp>
      <p:sp>
        <p:nvSpPr>
          <p:cNvPr id="74756" name="日期占位符 3">
            <a:extLst>
              <a:ext uri="{FF2B5EF4-FFF2-40B4-BE49-F238E27FC236}">
                <a16:creationId xmlns:a16="http://schemas.microsoft.com/office/drawing/2014/main" id="{318919B2-F2A1-4248-9C6C-958D6B7DEC2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EED6EEB6-48CB-48A9-9565-5DBCB6C7560E}"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74757" name="Picture 2">
            <a:extLst>
              <a:ext uri="{FF2B5EF4-FFF2-40B4-BE49-F238E27FC236}">
                <a16:creationId xmlns:a16="http://schemas.microsoft.com/office/drawing/2014/main" id="{3166DB29-CB73-4E0A-8F53-C7A4EF1791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5388" y="3860800"/>
            <a:ext cx="2868612" cy="298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3" name="Picture 3">
            <a:extLst>
              <a:ext uri="{FF2B5EF4-FFF2-40B4-BE49-F238E27FC236}">
                <a16:creationId xmlns:a16="http://schemas.microsoft.com/office/drawing/2014/main" id="{CD6CF2F6-1749-4D03-BA03-F6A5221C65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4721225"/>
            <a:ext cx="3835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2403"/>
                                        </p:tgtEl>
                                        <p:attrNameLst>
                                          <p:attrName>style.visibility</p:attrName>
                                        </p:attrNameLst>
                                      </p:cBhvr>
                                      <p:to>
                                        <p:strVal val="visible"/>
                                      </p:to>
                                    </p:set>
                                    <p:animEffect transition="in" filter="fade">
                                      <p:cBhvr>
                                        <p:cTn id="7" dur="500"/>
                                        <p:tgtEl>
                                          <p:spTgt spid="102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CD642A0E-D38F-4176-9E97-5EDD41D7F078}"/>
              </a:ext>
            </a:extLst>
          </p:cNvPr>
          <p:cNvSpPr>
            <a:spLocks noGrp="1" noChangeArrowheads="1"/>
          </p:cNvSpPr>
          <p:nvPr>
            <p:ph type="title"/>
          </p:nvPr>
        </p:nvSpPr>
        <p:spPr/>
        <p:txBody>
          <a:bodyPr/>
          <a:lstStyle/>
          <a:p>
            <a:r>
              <a:rPr lang="zh-CN" altLang="en-US"/>
              <a:t>如何确定法向</a:t>
            </a:r>
            <a:r>
              <a:rPr lang="en-US" altLang="zh-CN"/>
              <a:t>?</a:t>
            </a:r>
            <a:endParaRPr lang="zh-CN" altLang="en-US"/>
          </a:p>
        </p:txBody>
      </p:sp>
      <p:sp>
        <p:nvSpPr>
          <p:cNvPr id="75779" name="内容占位符 2">
            <a:extLst>
              <a:ext uri="{FF2B5EF4-FFF2-40B4-BE49-F238E27FC236}">
                <a16:creationId xmlns:a16="http://schemas.microsoft.com/office/drawing/2014/main" id="{4BF3D99B-D8D8-42DE-840F-DAD010C5AF86}"/>
              </a:ext>
            </a:extLst>
          </p:cNvPr>
          <p:cNvSpPr>
            <a:spLocks noGrp="1" noChangeArrowheads="1"/>
          </p:cNvSpPr>
          <p:nvPr>
            <p:ph idx="1"/>
          </p:nvPr>
        </p:nvSpPr>
        <p:spPr>
          <a:xfrm>
            <a:off x="228600" y="1219200"/>
            <a:ext cx="4487863" cy="5181600"/>
          </a:xfrm>
        </p:spPr>
        <p:txBody>
          <a:bodyPr/>
          <a:lstStyle/>
          <a:p>
            <a:r>
              <a:rPr lang="zh-CN" altLang="en-US" dirty="0"/>
              <a:t>如何找出与某个顶点相邻的各多边形？</a:t>
            </a:r>
          </a:p>
          <a:p>
            <a:pPr lvl="1"/>
            <a:r>
              <a:rPr lang="en-US" altLang="zh-CN" dirty="0"/>
              <a:t> </a:t>
            </a:r>
            <a:r>
              <a:rPr lang="zh-CN" altLang="en-US" dirty="0"/>
              <a:t>如果程序中只是列出各顶点，那么没有信息找到上述多边形</a:t>
            </a:r>
          </a:p>
          <a:p>
            <a:pPr lvl="1"/>
            <a:r>
              <a:rPr lang="en-US" altLang="zh-CN" dirty="0"/>
              <a:t> </a:t>
            </a:r>
            <a:r>
              <a:rPr lang="zh-CN" altLang="en-US" dirty="0"/>
              <a:t>如右所示数据结构却可以做到这一点</a:t>
            </a:r>
          </a:p>
        </p:txBody>
      </p:sp>
      <p:sp>
        <p:nvSpPr>
          <p:cNvPr id="75780" name="日期占位符 3">
            <a:extLst>
              <a:ext uri="{FF2B5EF4-FFF2-40B4-BE49-F238E27FC236}">
                <a16:creationId xmlns:a16="http://schemas.microsoft.com/office/drawing/2014/main" id="{144E0495-37A5-4B2E-9116-2DDF3E5530F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D83317EE-D459-4BE6-BE54-2C0CF6155B76}"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75781" name="Picture 2">
            <a:extLst>
              <a:ext uri="{FF2B5EF4-FFF2-40B4-BE49-F238E27FC236}">
                <a16:creationId xmlns:a16="http://schemas.microsoft.com/office/drawing/2014/main" id="{0E1BB5B2-E806-47E8-BFDA-FDCB81D2FA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6000" y="1412875"/>
            <a:ext cx="4024313"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506" name="Object 4">
            <a:extLst>
              <a:ext uri="{FF2B5EF4-FFF2-40B4-BE49-F238E27FC236}">
                <a16:creationId xmlns:a16="http://schemas.microsoft.com/office/drawing/2014/main" id="{E5985EF7-0FC7-4BF9-98DD-8A2CBA5319BC}"/>
              </a:ext>
            </a:extLst>
          </p:cNvPr>
          <p:cNvGraphicFramePr>
            <a:graphicFrameLocks noChangeAspect="1"/>
          </p:cNvGraphicFramePr>
          <p:nvPr/>
        </p:nvGraphicFramePr>
        <p:xfrm>
          <a:off x="857250" y="1643063"/>
          <a:ext cx="3786188" cy="906462"/>
        </p:xfrm>
        <a:graphic>
          <a:graphicData uri="http://schemas.openxmlformats.org/presentationml/2006/ole">
            <mc:AlternateContent xmlns:mc="http://schemas.openxmlformats.org/markup-compatibility/2006">
              <mc:Choice xmlns:v="urn:schemas-microsoft-com:vml" Requires="v">
                <p:oleObj spid="_x0000_s77092" r:id="rId4" imgW="1790700" imgH="431800" progId="">
                  <p:embed/>
                </p:oleObj>
              </mc:Choice>
              <mc:Fallback>
                <p:oleObj r:id="rId4" imgW="1790700" imgH="431800" progId="">
                  <p:embed/>
                  <p:pic>
                    <p:nvPicPr>
                      <p:cNvPr id="0" name="Picture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1643063"/>
                        <a:ext cx="3786188" cy="906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7" name="Object 3">
            <a:extLst>
              <a:ext uri="{FF2B5EF4-FFF2-40B4-BE49-F238E27FC236}">
                <a16:creationId xmlns:a16="http://schemas.microsoft.com/office/drawing/2014/main" id="{07538DDD-113A-458E-8EC8-F50481D0F727}"/>
              </a:ext>
            </a:extLst>
          </p:cNvPr>
          <p:cNvGraphicFramePr>
            <a:graphicFrameLocks noChangeAspect="1"/>
          </p:cNvGraphicFramePr>
          <p:nvPr/>
        </p:nvGraphicFramePr>
        <p:xfrm>
          <a:off x="785813" y="2571750"/>
          <a:ext cx="4000500" cy="977900"/>
        </p:xfrm>
        <a:graphic>
          <a:graphicData uri="http://schemas.openxmlformats.org/presentationml/2006/ole">
            <mc:AlternateContent xmlns:mc="http://schemas.openxmlformats.org/markup-compatibility/2006">
              <mc:Choice xmlns:v="urn:schemas-microsoft-com:vml" Requires="v">
                <p:oleObj spid="_x0000_s77093" r:id="rId6" imgW="1752600" imgH="431800" progId="">
                  <p:embed/>
                </p:oleObj>
              </mc:Choice>
              <mc:Fallback>
                <p:oleObj r:id="rId6" imgW="1752600" imgH="431800" progId="">
                  <p:embed/>
                  <p:pic>
                    <p:nvPicPr>
                      <p:cNvPr id="0" name="Picture 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813" y="2571750"/>
                        <a:ext cx="40005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2">
            <a:extLst>
              <a:ext uri="{FF2B5EF4-FFF2-40B4-BE49-F238E27FC236}">
                <a16:creationId xmlns:a16="http://schemas.microsoft.com/office/drawing/2014/main" id="{E1DF863E-9A84-4DEC-A39E-3CF0C0CD2E5E}"/>
              </a:ext>
            </a:extLst>
          </p:cNvPr>
          <p:cNvGraphicFramePr>
            <a:graphicFrameLocks noChangeAspect="1"/>
          </p:cNvGraphicFramePr>
          <p:nvPr/>
        </p:nvGraphicFramePr>
        <p:xfrm>
          <a:off x="714375" y="3571875"/>
          <a:ext cx="4214813" cy="971550"/>
        </p:xfrm>
        <a:graphic>
          <a:graphicData uri="http://schemas.openxmlformats.org/presentationml/2006/ole">
            <mc:AlternateContent xmlns:mc="http://schemas.openxmlformats.org/markup-compatibility/2006">
              <mc:Choice xmlns:v="urn:schemas-microsoft-com:vml" Requires="v">
                <p:oleObj spid="_x0000_s77094" r:id="rId8" imgW="1854200" imgH="431800" progId="">
                  <p:embed/>
                </p:oleObj>
              </mc:Choice>
              <mc:Fallback>
                <p:oleObj r:id="rId8" imgW="1854200" imgH="431800" progId="">
                  <p:embed/>
                  <p:pic>
                    <p:nvPicPr>
                      <p:cNvPr id="0" name="Picture 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375" y="3571875"/>
                        <a:ext cx="4214813"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6805" name="Group 43">
            <a:extLst>
              <a:ext uri="{FF2B5EF4-FFF2-40B4-BE49-F238E27FC236}">
                <a16:creationId xmlns:a16="http://schemas.microsoft.com/office/drawing/2014/main" id="{DD9B41B4-FB30-4879-B21B-46E926A1DF92}"/>
              </a:ext>
            </a:extLst>
          </p:cNvPr>
          <p:cNvGrpSpPr>
            <a:grpSpLocks/>
          </p:cNvGrpSpPr>
          <p:nvPr/>
        </p:nvGrpSpPr>
        <p:grpSpPr bwMode="auto">
          <a:xfrm>
            <a:off x="5572125" y="1285875"/>
            <a:ext cx="3338513" cy="2928938"/>
            <a:chOff x="3456" y="336"/>
            <a:chExt cx="1968" cy="1710"/>
          </a:xfrm>
        </p:grpSpPr>
        <p:sp>
          <p:nvSpPr>
            <p:cNvPr id="76812" name="Text Box 7">
              <a:extLst>
                <a:ext uri="{FF2B5EF4-FFF2-40B4-BE49-F238E27FC236}">
                  <a16:creationId xmlns:a16="http://schemas.microsoft.com/office/drawing/2014/main" id="{19D10561-756C-4778-B2C0-909E46539E0E}"/>
                </a:ext>
              </a:extLst>
            </p:cNvPr>
            <p:cNvSpPr txBox="1">
              <a:spLocks noChangeArrowheads="1"/>
            </p:cNvSpPr>
            <p:nvPr/>
          </p:nvSpPr>
          <p:spPr bwMode="auto">
            <a:xfrm>
              <a:off x="4283" y="575"/>
              <a:ext cx="36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1800" b="1">
                  <a:latin typeface="Times New Roman" panose="02020603050405020304" pitchFamily="18" charset="0"/>
                  <a:ea typeface="宋体" panose="02010600030101010101" pitchFamily="2" charset="-122"/>
                </a:rPr>
                <a:t>I</a:t>
              </a:r>
              <a:r>
                <a:rPr lang="en-US" altLang="zh-CN" sz="1800" baseline="-25000">
                  <a:latin typeface="Times New Roman" panose="02020603050405020304" pitchFamily="18" charset="0"/>
                  <a:ea typeface="宋体" panose="02010600030101010101" pitchFamily="2" charset="-122"/>
                </a:rPr>
                <a:t>1</a:t>
              </a:r>
              <a:endParaRPr lang="en-US" altLang="zh-CN" sz="1800" i="1">
                <a:latin typeface="Times New Roman" panose="02020603050405020304" pitchFamily="18" charset="0"/>
                <a:ea typeface="宋体" panose="02010600030101010101" pitchFamily="2" charset="-122"/>
              </a:endParaRPr>
            </a:p>
          </p:txBody>
        </p:sp>
        <p:sp>
          <p:nvSpPr>
            <p:cNvPr id="76813" name="Line 10">
              <a:extLst>
                <a:ext uri="{FF2B5EF4-FFF2-40B4-BE49-F238E27FC236}">
                  <a16:creationId xmlns:a16="http://schemas.microsoft.com/office/drawing/2014/main" id="{18379CB4-D65A-48F2-BD34-8C18AD4BB310}"/>
                </a:ext>
              </a:extLst>
            </p:cNvPr>
            <p:cNvSpPr>
              <a:spLocks noChangeShapeType="1"/>
            </p:cNvSpPr>
            <p:nvPr/>
          </p:nvSpPr>
          <p:spPr bwMode="auto">
            <a:xfrm>
              <a:off x="4477" y="575"/>
              <a:ext cx="222" cy="12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4" name="Line 11">
              <a:extLst>
                <a:ext uri="{FF2B5EF4-FFF2-40B4-BE49-F238E27FC236}">
                  <a16:creationId xmlns:a16="http://schemas.microsoft.com/office/drawing/2014/main" id="{8AAB213E-D0C0-48AF-A5C8-B0BE8D67F249}"/>
                </a:ext>
              </a:extLst>
            </p:cNvPr>
            <p:cNvSpPr>
              <a:spLocks noChangeShapeType="1"/>
            </p:cNvSpPr>
            <p:nvPr/>
          </p:nvSpPr>
          <p:spPr bwMode="auto">
            <a:xfrm flipH="1">
              <a:off x="3739" y="575"/>
              <a:ext cx="738" cy="6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5" name="Line 12">
              <a:extLst>
                <a:ext uri="{FF2B5EF4-FFF2-40B4-BE49-F238E27FC236}">
                  <a16:creationId xmlns:a16="http://schemas.microsoft.com/office/drawing/2014/main" id="{0AE42849-8EB0-4099-B2B4-3A3463921771}"/>
                </a:ext>
              </a:extLst>
            </p:cNvPr>
            <p:cNvSpPr>
              <a:spLocks noChangeShapeType="1"/>
            </p:cNvSpPr>
            <p:nvPr/>
          </p:nvSpPr>
          <p:spPr bwMode="auto">
            <a:xfrm>
              <a:off x="3739" y="1198"/>
              <a:ext cx="960" cy="60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6" name="Text Box 13">
              <a:extLst>
                <a:ext uri="{FF2B5EF4-FFF2-40B4-BE49-F238E27FC236}">
                  <a16:creationId xmlns:a16="http://schemas.microsoft.com/office/drawing/2014/main" id="{83CF65B8-DAD9-4842-9DB1-311DA005B766}"/>
                </a:ext>
              </a:extLst>
            </p:cNvPr>
            <p:cNvSpPr txBox="1">
              <a:spLocks noChangeArrowheads="1"/>
            </p:cNvSpPr>
            <p:nvPr/>
          </p:nvSpPr>
          <p:spPr bwMode="auto">
            <a:xfrm>
              <a:off x="4371" y="336"/>
              <a:ext cx="41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1800" b="1" i="1">
                  <a:latin typeface="Times New Roman" panose="02020603050405020304" pitchFamily="18" charset="0"/>
                  <a:ea typeface="宋体" panose="02010600030101010101" pitchFamily="2" charset="-122"/>
                </a:rPr>
                <a:t>V</a:t>
              </a:r>
              <a:r>
                <a:rPr lang="en-US" altLang="zh-CN" sz="1800" baseline="-25000">
                  <a:latin typeface="Times New Roman" panose="02020603050405020304" pitchFamily="18" charset="0"/>
                  <a:ea typeface="宋体" panose="02010600030101010101" pitchFamily="2" charset="-122"/>
                </a:rPr>
                <a:t>1</a:t>
              </a:r>
              <a:endParaRPr lang="en-US" altLang="zh-CN" sz="1800" i="1">
                <a:latin typeface="Times New Roman" panose="02020603050405020304" pitchFamily="18" charset="0"/>
                <a:ea typeface="宋体" panose="02010600030101010101" pitchFamily="2" charset="-122"/>
              </a:endParaRPr>
            </a:p>
          </p:txBody>
        </p:sp>
        <p:sp>
          <p:nvSpPr>
            <p:cNvPr id="76817" name="Text Box 14">
              <a:extLst>
                <a:ext uri="{FF2B5EF4-FFF2-40B4-BE49-F238E27FC236}">
                  <a16:creationId xmlns:a16="http://schemas.microsoft.com/office/drawing/2014/main" id="{93C5B983-91BF-4379-A187-99E42D78B6ED}"/>
                </a:ext>
              </a:extLst>
            </p:cNvPr>
            <p:cNvSpPr txBox="1">
              <a:spLocks noChangeArrowheads="1"/>
            </p:cNvSpPr>
            <p:nvPr/>
          </p:nvSpPr>
          <p:spPr bwMode="auto">
            <a:xfrm>
              <a:off x="3519" y="1180"/>
              <a:ext cx="49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1800" b="1" i="1">
                  <a:latin typeface="Times New Roman" panose="02020603050405020304" pitchFamily="18" charset="0"/>
                  <a:ea typeface="宋体" panose="02010600030101010101" pitchFamily="2" charset="-122"/>
                </a:rPr>
                <a:t>V</a:t>
              </a:r>
              <a:r>
                <a:rPr lang="en-US" altLang="zh-CN" sz="1800" baseline="-25000">
                  <a:latin typeface="Times New Roman" panose="02020603050405020304" pitchFamily="18" charset="0"/>
                  <a:ea typeface="宋体" panose="02010600030101010101" pitchFamily="2" charset="-122"/>
                </a:rPr>
                <a:t>2</a:t>
              </a:r>
              <a:endParaRPr lang="en-US" altLang="zh-CN" sz="1800" i="1">
                <a:latin typeface="Times New Roman" panose="02020603050405020304" pitchFamily="18" charset="0"/>
                <a:ea typeface="宋体" panose="02010600030101010101" pitchFamily="2" charset="-122"/>
              </a:endParaRPr>
            </a:p>
          </p:txBody>
        </p:sp>
        <p:sp>
          <p:nvSpPr>
            <p:cNvPr id="76818" name="Text Box 15">
              <a:extLst>
                <a:ext uri="{FF2B5EF4-FFF2-40B4-BE49-F238E27FC236}">
                  <a16:creationId xmlns:a16="http://schemas.microsoft.com/office/drawing/2014/main" id="{F906941F-2F0D-4BDD-A548-56C14C7B0AD9}"/>
                </a:ext>
              </a:extLst>
            </p:cNvPr>
            <p:cNvSpPr txBox="1">
              <a:spLocks noChangeArrowheads="1"/>
            </p:cNvSpPr>
            <p:nvPr/>
          </p:nvSpPr>
          <p:spPr bwMode="auto">
            <a:xfrm>
              <a:off x="4615" y="1738"/>
              <a:ext cx="4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1800" b="1" i="1">
                  <a:latin typeface="Times New Roman" panose="02020603050405020304" pitchFamily="18" charset="0"/>
                  <a:ea typeface="宋体" panose="02010600030101010101" pitchFamily="2" charset="-122"/>
                </a:rPr>
                <a:t>V</a:t>
              </a:r>
              <a:r>
                <a:rPr lang="en-US" altLang="zh-CN" sz="1800" baseline="-25000">
                  <a:latin typeface="Times New Roman" panose="02020603050405020304" pitchFamily="18" charset="0"/>
                  <a:ea typeface="宋体" panose="02010600030101010101" pitchFamily="2" charset="-122"/>
                </a:rPr>
                <a:t>3</a:t>
              </a:r>
              <a:endParaRPr lang="en-US" altLang="zh-CN" sz="1800" i="1">
                <a:latin typeface="Times New Roman" panose="02020603050405020304" pitchFamily="18" charset="0"/>
                <a:ea typeface="宋体" panose="02010600030101010101" pitchFamily="2" charset="-122"/>
              </a:endParaRPr>
            </a:p>
          </p:txBody>
        </p:sp>
        <p:sp>
          <p:nvSpPr>
            <p:cNvPr id="76819" name="Text Box 16">
              <a:extLst>
                <a:ext uri="{FF2B5EF4-FFF2-40B4-BE49-F238E27FC236}">
                  <a16:creationId xmlns:a16="http://schemas.microsoft.com/office/drawing/2014/main" id="{4DEA0C4D-B3DA-4E96-8051-E4F0557B8A22}"/>
                </a:ext>
              </a:extLst>
            </p:cNvPr>
            <p:cNvSpPr txBox="1">
              <a:spLocks noChangeArrowheads="1"/>
            </p:cNvSpPr>
            <p:nvPr/>
          </p:nvSpPr>
          <p:spPr bwMode="auto">
            <a:xfrm>
              <a:off x="4482" y="641"/>
              <a:ext cx="9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1800" b="1" i="1">
                  <a:latin typeface="Times New Roman" panose="02020603050405020304" pitchFamily="18" charset="0"/>
                  <a:ea typeface="宋体" panose="02010600030101010101" pitchFamily="2" charset="-122"/>
                </a:rPr>
                <a:t>B</a:t>
              </a:r>
              <a:r>
                <a:rPr lang="en-US" altLang="zh-CN" sz="1800">
                  <a:latin typeface="Times New Roman" panose="02020603050405020304" pitchFamily="18" charset="0"/>
                  <a:ea typeface="宋体" panose="02010600030101010101" pitchFamily="2" charset="-122"/>
                </a:rPr>
                <a:t> </a:t>
              </a:r>
              <a:r>
                <a:rPr lang="zh-CN" altLang="en-US" sz="1800">
                  <a:latin typeface="Times New Roman" panose="02020603050405020304" pitchFamily="18" charset="0"/>
                  <a:ea typeface="宋体" panose="02010600030101010101" pitchFamily="2" charset="-122"/>
                </a:rPr>
                <a:t>扫描线</a:t>
              </a:r>
              <a:r>
                <a:rPr lang="zh-CN" altLang="en-US" sz="1000">
                  <a:latin typeface="Times New Roman" panose="02020603050405020304" pitchFamily="18" charset="0"/>
                  <a:ea typeface="宋体" panose="02010600030101010101" pitchFamily="2" charset="-122"/>
                </a:rPr>
                <a:t>  </a:t>
              </a:r>
            </a:p>
          </p:txBody>
        </p:sp>
        <p:sp>
          <p:nvSpPr>
            <p:cNvPr id="76820" name="Text Box 17">
              <a:extLst>
                <a:ext uri="{FF2B5EF4-FFF2-40B4-BE49-F238E27FC236}">
                  <a16:creationId xmlns:a16="http://schemas.microsoft.com/office/drawing/2014/main" id="{80286BE6-1F0A-478B-91E1-BF75886ED2A6}"/>
                </a:ext>
              </a:extLst>
            </p:cNvPr>
            <p:cNvSpPr txBox="1">
              <a:spLocks noChangeArrowheads="1"/>
            </p:cNvSpPr>
            <p:nvPr/>
          </p:nvSpPr>
          <p:spPr bwMode="auto">
            <a:xfrm>
              <a:off x="3929" y="630"/>
              <a:ext cx="36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1800" b="1" i="1">
                  <a:latin typeface="Times New Roman" panose="02020603050405020304" pitchFamily="18" charset="0"/>
                  <a:ea typeface="宋体" panose="02010600030101010101" pitchFamily="2" charset="-122"/>
                </a:rPr>
                <a:t>A</a:t>
              </a:r>
            </a:p>
          </p:txBody>
        </p:sp>
        <p:sp>
          <p:nvSpPr>
            <p:cNvPr id="76821" name="Text Box 18">
              <a:extLst>
                <a:ext uri="{FF2B5EF4-FFF2-40B4-BE49-F238E27FC236}">
                  <a16:creationId xmlns:a16="http://schemas.microsoft.com/office/drawing/2014/main" id="{6BF6EF5B-3458-485A-B528-33E7EDB4261D}"/>
                </a:ext>
              </a:extLst>
            </p:cNvPr>
            <p:cNvSpPr txBox="1">
              <a:spLocks noChangeArrowheads="1"/>
            </p:cNvSpPr>
            <p:nvPr/>
          </p:nvSpPr>
          <p:spPr bwMode="auto">
            <a:xfrm>
              <a:off x="3777" y="1005"/>
              <a:ext cx="49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1800" i="1">
                  <a:latin typeface="Times New Roman" panose="02020603050405020304" pitchFamily="18" charset="0"/>
                  <a:ea typeface="宋体" panose="02010600030101010101" pitchFamily="2" charset="-122"/>
                </a:rPr>
                <a:t>I</a:t>
              </a:r>
              <a:r>
                <a:rPr lang="en-US" altLang="zh-CN" sz="1800" baseline="-25000">
                  <a:latin typeface="Times New Roman" panose="02020603050405020304" pitchFamily="18" charset="0"/>
                  <a:ea typeface="宋体" panose="02010600030101010101" pitchFamily="2" charset="-122"/>
                </a:rPr>
                <a:t>2</a:t>
              </a:r>
              <a:endParaRPr lang="en-US" altLang="zh-CN" sz="1800" i="1">
                <a:latin typeface="Times New Roman" panose="02020603050405020304" pitchFamily="18" charset="0"/>
                <a:ea typeface="宋体" panose="02010600030101010101" pitchFamily="2" charset="-122"/>
              </a:endParaRPr>
            </a:p>
          </p:txBody>
        </p:sp>
        <p:sp>
          <p:nvSpPr>
            <p:cNvPr id="76822" name="Text Box 19">
              <a:extLst>
                <a:ext uri="{FF2B5EF4-FFF2-40B4-BE49-F238E27FC236}">
                  <a16:creationId xmlns:a16="http://schemas.microsoft.com/office/drawing/2014/main" id="{45E2C70E-9301-4CEC-942A-96946D2327D7}"/>
                </a:ext>
              </a:extLst>
            </p:cNvPr>
            <p:cNvSpPr txBox="1">
              <a:spLocks noChangeArrowheads="1"/>
            </p:cNvSpPr>
            <p:nvPr/>
          </p:nvSpPr>
          <p:spPr bwMode="auto">
            <a:xfrm>
              <a:off x="4427" y="1429"/>
              <a:ext cx="4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1800" i="1">
                  <a:latin typeface="Times New Roman" panose="02020603050405020304" pitchFamily="18" charset="0"/>
                  <a:ea typeface="宋体" panose="02010600030101010101" pitchFamily="2" charset="-122"/>
                </a:rPr>
                <a:t>I</a:t>
              </a:r>
              <a:r>
                <a:rPr lang="en-US" altLang="zh-CN" sz="1800" baseline="-25000">
                  <a:latin typeface="Times New Roman" panose="02020603050405020304" pitchFamily="18" charset="0"/>
                  <a:ea typeface="宋体" panose="02010600030101010101" pitchFamily="2" charset="-122"/>
                </a:rPr>
                <a:t>3</a:t>
              </a:r>
              <a:endParaRPr lang="en-US" altLang="zh-CN" sz="1800" i="1">
                <a:latin typeface="Times New Roman" panose="02020603050405020304" pitchFamily="18" charset="0"/>
                <a:ea typeface="宋体" panose="02010600030101010101" pitchFamily="2" charset="-122"/>
              </a:endParaRPr>
            </a:p>
          </p:txBody>
        </p:sp>
        <p:sp>
          <p:nvSpPr>
            <p:cNvPr id="76823" name="Text Box 20">
              <a:extLst>
                <a:ext uri="{FF2B5EF4-FFF2-40B4-BE49-F238E27FC236}">
                  <a16:creationId xmlns:a16="http://schemas.microsoft.com/office/drawing/2014/main" id="{A07CFB26-D995-409F-8727-CE7A26DD45A7}"/>
                </a:ext>
              </a:extLst>
            </p:cNvPr>
            <p:cNvSpPr txBox="1">
              <a:spLocks noChangeArrowheads="1"/>
            </p:cNvSpPr>
            <p:nvPr/>
          </p:nvSpPr>
          <p:spPr bwMode="auto">
            <a:xfrm>
              <a:off x="4128" y="869"/>
              <a:ext cx="613"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1800" b="1" i="1">
                  <a:latin typeface="Times New Roman" panose="02020603050405020304" pitchFamily="18" charset="0"/>
                  <a:ea typeface="宋体" panose="02010600030101010101" pitchFamily="2" charset="-122"/>
                </a:rPr>
                <a:t>P</a:t>
              </a:r>
              <a:r>
                <a:rPr lang="en-US" altLang="zh-CN" sz="1800" i="1">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a:t>
              </a:r>
              <a:r>
                <a:rPr lang="en-US" altLang="zh-CN" sz="1800" i="1">
                  <a:latin typeface="Times New Roman" panose="02020603050405020304" pitchFamily="18" charset="0"/>
                  <a:ea typeface="宋体" panose="02010600030101010101" pitchFamily="2" charset="-122"/>
                </a:rPr>
                <a:t>I</a:t>
              </a:r>
              <a:r>
                <a:rPr lang="en-US" altLang="zh-CN" sz="1800" i="1" baseline="-25000">
                  <a:latin typeface="Times New Roman" panose="02020603050405020304" pitchFamily="18" charset="0"/>
                  <a:ea typeface="宋体" panose="02010600030101010101" pitchFamily="2" charset="-122"/>
                </a:rPr>
                <a:t>p</a:t>
              </a:r>
              <a:r>
                <a:rPr lang="en-US" altLang="zh-CN" sz="1800">
                  <a:latin typeface="Times New Roman" panose="02020603050405020304" pitchFamily="18" charset="0"/>
                  <a:ea typeface="宋体" panose="02010600030101010101" pitchFamily="2" charset="-122"/>
                </a:rPr>
                <a:t>)</a:t>
              </a:r>
            </a:p>
          </p:txBody>
        </p:sp>
        <p:sp>
          <p:nvSpPr>
            <p:cNvPr id="76824" name="Oval 21">
              <a:extLst>
                <a:ext uri="{FF2B5EF4-FFF2-40B4-BE49-F238E27FC236}">
                  <a16:creationId xmlns:a16="http://schemas.microsoft.com/office/drawing/2014/main" id="{CB6C419D-8B18-47EA-9FA7-D78922B8E82F}"/>
                </a:ext>
              </a:extLst>
            </p:cNvPr>
            <p:cNvSpPr>
              <a:spLocks noChangeArrowheads="1"/>
            </p:cNvSpPr>
            <p:nvPr/>
          </p:nvSpPr>
          <p:spPr bwMode="auto">
            <a:xfrm>
              <a:off x="4073" y="879"/>
              <a:ext cx="42" cy="42"/>
            </a:xfrm>
            <a:prstGeom prst="ellipse">
              <a:avLst/>
            </a:prstGeom>
            <a:solidFill>
              <a:srgbClr val="000000"/>
            </a:solidFill>
            <a:ln w="6350">
              <a:solidFill>
                <a:srgbClr val="000000"/>
              </a:solidFill>
              <a:round/>
              <a:headEnd/>
              <a:tailEnd type="none" w="sm" len="med"/>
            </a:ln>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sp>
          <p:nvSpPr>
            <p:cNvPr id="76825" name="Oval 22">
              <a:extLst>
                <a:ext uri="{FF2B5EF4-FFF2-40B4-BE49-F238E27FC236}">
                  <a16:creationId xmlns:a16="http://schemas.microsoft.com/office/drawing/2014/main" id="{1A3873D2-329C-4592-9CD2-FC4083A260EB}"/>
                </a:ext>
              </a:extLst>
            </p:cNvPr>
            <p:cNvSpPr>
              <a:spLocks noChangeArrowheads="1"/>
            </p:cNvSpPr>
            <p:nvPr/>
          </p:nvSpPr>
          <p:spPr bwMode="auto">
            <a:xfrm>
              <a:off x="4260" y="884"/>
              <a:ext cx="42" cy="42"/>
            </a:xfrm>
            <a:prstGeom prst="ellipse">
              <a:avLst/>
            </a:prstGeom>
            <a:solidFill>
              <a:srgbClr val="000000"/>
            </a:solidFill>
            <a:ln w="6350">
              <a:solidFill>
                <a:srgbClr val="000000"/>
              </a:solidFill>
              <a:round/>
              <a:headEnd/>
              <a:tailEnd type="none" w="sm" len="med"/>
            </a:ln>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sp>
          <p:nvSpPr>
            <p:cNvPr id="76826" name="Oval 23">
              <a:extLst>
                <a:ext uri="{FF2B5EF4-FFF2-40B4-BE49-F238E27FC236}">
                  <a16:creationId xmlns:a16="http://schemas.microsoft.com/office/drawing/2014/main" id="{240ED05C-DF70-4F11-9BF9-8B193E0D91DB}"/>
                </a:ext>
              </a:extLst>
            </p:cNvPr>
            <p:cNvSpPr>
              <a:spLocks noChangeArrowheads="1"/>
            </p:cNvSpPr>
            <p:nvPr/>
          </p:nvSpPr>
          <p:spPr bwMode="auto">
            <a:xfrm>
              <a:off x="4509" y="884"/>
              <a:ext cx="42" cy="42"/>
            </a:xfrm>
            <a:prstGeom prst="ellipse">
              <a:avLst/>
            </a:prstGeom>
            <a:solidFill>
              <a:srgbClr val="000000"/>
            </a:solidFill>
            <a:ln w="6350">
              <a:solidFill>
                <a:srgbClr val="000000"/>
              </a:solidFill>
              <a:round/>
              <a:headEnd/>
              <a:tailEnd type="none" w="sm" len="med"/>
            </a:ln>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sp>
          <p:nvSpPr>
            <p:cNvPr id="76827" name="Line 24">
              <a:extLst>
                <a:ext uri="{FF2B5EF4-FFF2-40B4-BE49-F238E27FC236}">
                  <a16:creationId xmlns:a16="http://schemas.microsoft.com/office/drawing/2014/main" id="{2B00447F-1CC1-4709-ADA4-4992A291655C}"/>
                </a:ext>
              </a:extLst>
            </p:cNvPr>
            <p:cNvSpPr>
              <a:spLocks noChangeShapeType="1"/>
            </p:cNvSpPr>
            <p:nvPr/>
          </p:nvSpPr>
          <p:spPr bwMode="auto">
            <a:xfrm flipV="1">
              <a:off x="3888" y="600"/>
              <a:ext cx="0" cy="288"/>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28" name="Line 25">
              <a:extLst>
                <a:ext uri="{FF2B5EF4-FFF2-40B4-BE49-F238E27FC236}">
                  <a16:creationId xmlns:a16="http://schemas.microsoft.com/office/drawing/2014/main" id="{859FAC24-2D88-426E-BD5D-0D09331BCBE4}"/>
                </a:ext>
              </a:extLst>
            </p:cNvPr>
            <p:cNvSpPr>
              <a:spLocks noChangeShapeType="1"/>
            </p:cNvSpPr>
            <p:nvPr/>
          </p:nvSpPr>
          <p:spPr bwMode="auto">
            <a:xfrm>
              <a:off x="3456" y="576"/>
              <a:ext cx="1776"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29" name="Line 26">
              <a:extLst>
                <a:ext uri="{FF2B5EF4-FFF2-40B4-BE49-F238E27FC236}">
                  <a16:creationId xmlns:a16="http://schemas.microsoft.com/office/drawing/2014/main" id="{E96B6677-C8F4-49CB-9587-3AC45C448BE6}"/>
                </a:ext>
              </a:extLst>
            </p:cNvPr>
            <p:cNvSpPr>
              <a:spLocks noChangeShapeType="1"/>
            </p:cNvSpPr>
            <p:nvPr/>
          </p:nvSpPr>
          <p:spPr bwMode="auto">
            <a:xfrm>
              <a:off x="3456" y="1200"/>
              <a:ext cx="384"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30" name="Line 27">
              <a:extLst>
                <a:ext uri="{FF2B5EF4-FFF2-40B4-BE49-F238E27FC236}">
                  <a16:creationId xmlns:a16="http://schemas.microsoft.com/office/drawing/2014/main" id="{8237E962-61CE-441E-8C1A-66622F2BCAD1}"/>
                </a:ext>
              </a:extLst>
            </p:cNvPr>
            <p:cNvSpPr>
              <a:spLocks noChangeShapeType="1"/>
            </p:cNvSpPr>
            <p:nvPr/>
          </p:nvSpPr>
          <p:spPr bwMode="auto">
            <a:xfrm flipV="1">
              <a:off x="3552" y="576"/>
              <a:ext cx="0" cy="62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31" name="Line 28">
              <a:extLst>
                <a:ext uri="{FF2B5EF4-FFF2-40B4-BE49-F238E27FC236}">
                  <a16:creationId xmlns:a16="http://schemas.microsoft.com/office/drawing/2014/main" id="{3B168649-7315-4F2E-9DB7-2B214BC4B62C}"/>
                </a:ext>
              </a:extLst>
            </p:cNvPr>
            <p:cNvSpPr>
              <a:spLocks noChangeShapeType="1"/>
            </p:cNvSpPr>
            <p:nvPr/>
          </p:nvSpPr>
          <p:spPr bwMode="auto">
            <a:xfrm flipV="1">
              <a:off x="3696" y="912"/>
              <a:ext cx="0" cy="2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32" name="Line 29">
              <a:extLst>
                <a:ext uri="{FF2B5EF4-FFF2-40B4-BE49-F238E27FC236}">
                  <a16:creationId xmlns:a16="http://schemas.microsoft.com/office/drawing/2014/main" id="{63D748C5-467A-4362-A429-08F1DA706C32}"/>
                </a:ext>
              </a:extLst>
            </p:cNvPr>
            <p:cNvSpPr>
              <a:spLocks noChangeShapeType="1"/>
            </p:cNvSpPr>
            <p:nvPr/>
          </p:nvSpPr>
          <p:spPr bwMode="auto">
            <a:xfrm flipV="1">
              <a:off x="3600" y="576"/>
              <a:ext cx="0" cy="62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33" name="Line 30">
              <a:extLst>
                <a:ext uri="{FF2B5EF4-FFF2-40B4-BE49-F238E27FC236}">
                  <a16:creationId xmlns:a16="http://schemas.microsoft.com/office/drawing/2014/main" id="{D88EAA1E-8132-43FA-BCC6-1B6AD6B5660A}"/>
                </a:ext>
              </a:extLst>
            </p:cNvPr>
            <p:cNvSpPr>
              <a:spLocks noChangeShapeType="1"/>
            </p:cNvSpPr>
            <p:nvPr/>
          </p:nvSpPr>
          <p:spPr bwMode="auto">
            <a:xfrm>
              <a:off x="3648" y="912"/>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34" name="Line 31">
              <a:extLst>
                <a:ext uri="{FF2B5EF4-FFF2-40B4-BE49-F238E27FC236}">
                  <a16:creationId xmlns:a16="http://schemas.microsoft.com/office/drawing/2014/main" id="{12DBAD1F-23B0-4F1E-82F6-DF46FFCB423F}"/>
                </a:ext>
              </a:extLst>
            </p:cNvPr>
            <p:cNvSpPr>
              <a:spLocks noChangeShapeType="1"/>
            </p:cNvSpPr>
            <p:nvPr/>
          </p:nvSpPr>
          <p:spPr bwMode="auto">
            <a:xfrm flipV="1">
              <a:off x="4656" y="592"/>
              <a:ext cx="0" cy="288"/>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35" name="Line 32">
              <a:extLst>
                <a:ext uri="{FF2B5EF4-FFF2-40B4-BE49-F238E27FC236}">
                  <a16:creationId xmlns:a16="http://schemas.microsoft.com/office/drawing/2014/main" id="{0AC39FF2-E467-46C1-8A97-2F457D9AE584}"/>
                </a:ext>
              </a:extLst>
            </p:cNvPr>
            <p:cNvSpPr>
              <a:spLocks noChangeShapeType="1"/>
            </p:cNvSpPr>
            <p:nvPr/>
          </p:nvSpPr>
          <p:spPr bwMode="auto">
            <a:xfrm>
              <a:off x="4640" y="1800"/>
              <a:ext cx="544" cy="24"/>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36" name="Line 33">
              <a:extLst>
                <a:ext uri="{FF2B5EF4-FFF2-40B4-BE49-F238E27FC236}">
                  <a16:creationId xmlns:a16="http://schemas.microsoft.com/office/drawing/2014/main" id="{5E825678-20CC-4EE4-A35B-DF789CA55F19}"/>
                </a:ext>
              </a:extLst>
            </p:cNvPr>
            <p:cNvSpPr>
              <a:spLocks noChangeShapeType="1"/>
            </p:cNvSpPr>
            <p:nvPr/>
          </p:nvSpPr>
          <p:spPr bwMode="auto">
            <a:xfrm flipV="1">
              <a:off x="4752" y="912"/>
              <a:ext cx="0" cy="91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37" name="Line 34">
              <a:extLst>
                <a:ext uri="{FF2B5EF4-FFF2-40B4-BE49-F238E27FC236}">
                  <a16:creationId xmlns:a16="http://schemas.microsoft.com/office/drawing/2014/main" id="{DF5222A1-05A1-4620-ABA0-FD6CDD325D3D}"/>
                </a:ext>
              </a:extLst>
            </p:cNvPr>
            <p:cNvSpPr>
              <a:spLocks noChangeShapeType="1"/>
            </p:cNvSpPr>
            <p:nvPr/>
          </p:nvSpPr>
          <p:spPr bwMode="auto">
            <a:xfrm flipV="1">
              <a:off x="5136" y="576"/>
              <a:ext cx="0" cy="124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38" name="Line 35">
              <a:extLst>
                <a:ext uri="{FF2B5EF4-FFF2-40B4-BE49-F238E27FC236}">
                  <a16:creationId xmlns:a16="http://schemas.microsoft.com/office/drawing/2014/main" id="{DAEEC481-ED89-4568-95EF-75C2DA0376CA}"/>
                </a:ext>
              </a:extLst>
            </p:cNvPr>
            <p:cNvSpPr>
              <a:spLocks noChangeShapeType="1"/>
            </p:cNvSpPr>
            <p:nvPr/>
          </p:nvSpPr>
          <p:spPr bwMode="auto">
            <a:xfrm flipV="1">
              <a:off x="4992" y="624"/>
              <a:ext cx="0" cy="12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39" name="Line 36">
              <a:extLst>
                <a:ext uri="{FF2B5EF4-FFF2-40B4-BE49-F238E27FC236}">
                  <a16:creationId xmlns:a16="http://schemas.microsoft.com/office/drawing/2014/main" id="{E889B901-7D6F-4F4B-9A8C-FEB1228AD203}"/>
                </a:ext>
              </a:extLst>
            </p:cNvPr>
            <p:cNvSpPr>
              <a:spLocks noChangeShapeType="1"/>
            </p:cNvSpPr>
            <p:nvPr/>
          </p:nvSpPr>
          <p:spPr bwMode="auto">
            <a:xfrm>
              <a:off x="4272" y="912"/>
              <a:ext cx="0" cy="38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40" name="Line 37">
              <a:extLst>
                <a:ext uri="{FF2B5EF4-FFF2-40B4-BE49-F238E27FC236}">
                  <a16:creationId xmlns:a16="http://schemas.microsoft.com/office/drawing/2014/main" id="{E64037C5-55C0-4B80-9E46-4A635737A8EC}"/>
                </a:ext>
              </a:extLst>
            </p:cNvPr>
            <p:cNvSpPr>
              <a:spLocks noChangeShapeType="1"/>
            </p:cNvSpPr>
            <p:nvPr/>
          </p:nvSpPr>
          <p:spPr bwMode="auto">
            <a:xfrm>
              <a:off x="4536" y="912"/>
              <a:ext cx="0" cy="5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41" name="Line 38">
              <a:extLst>
                <a:ext uri="{FF2B5EF4-FFF2-40B4-BE49-F238E27FC236}">
                  <a16:creationId xmlns:a16="http://schemas.microsoft.com/office/drawing/2014/main" id="{E337F1F7-BC89-4938-9C91-CD3D15AF0856}"/>
                </a:ext>
              </a:extLst>
            </p:cNvPr>
            <p:cNvSpPr>
              <a:spLocks noChangeShapeType="1"/>
            </p:cNvSpPr>
            <p:nvPr/>
          </p:nvSpPr>
          <p:spPr bwMode="auto">
            <a:xfrm>
              <a:off x="4080" y="912"/>
              <a:ext cx="0" cy="48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42" name="Line 39">
              <a:extLst>
                <a:ext uri="{FF2B5EF4-FFF2-40B4-BE49-F238E27FC236}">
                  <a16:creationId xmlns:a16="http://schemas.microsoft.com/office/drawing/2014/main" id="{9C2BE381-50AE-4554-B6B5-E88CA75EFB1A}"/>
                </a:ext>
              </a:extLst>
            </p:cNvPr>
            <p:cNvSpPr>
              <a:spLocks noChangeShapeType="1"/>
            </p:cNvSpPr>
            <p:nvPr/>
          </p:nvSpPr>
          <p:spPr bwMode="auto">
            <a:xfrm>
              <a:off x="4272" y="1104"/>
              <a:ext cx="288"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43" name="Line 40">
              <a:extLst>
                <a:ext uri="{FF2B5EF4-FFF2-40B4-BE49-F238E27FC236}">
                  <a16:creationId xmlns:a16="http://schemas.microsoft.com/office/drawing/2014/main" id="{03B860FA-6E9E-4577-B008-CB8B4A683091}"/>
                </a:ext>
              </a:extLst>
            </p:cNvPr>
            <p:cNvSpPr>
              <a:spLocks noChangeShapeType="1"/>
            </p:cNvSpPr>
            <p:nvPr/>
          </p:nvSpPr>
          <p:spPr bwMode="auto">
            <a:xfrm>
              <a:off x="4080" y="1200"/>
              <a:ext cx="480"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44" name="Line 41">
              <a:extLst>
                <a:ext uri="{FF2B5EF4-FFF2-40B4-BE49-F238E27FC236}">
                  <a16:creationId xmlns:a16="http://schemas.microsoft.com/office/drawing/2014/main" id="{3584C0BC-95B3-4271-953B-FACD532BF55C}"/>
                </a:ext>
              </a:extLst>
            </p:cNvPr>
            <p:cNvSpPr>
              <a:spLocks noChangeShapeType="1"/>
            </p:cNvSpPr>
            <p:nvPr/>
          </p:nvSpPr>
          <p:spPr bwMode="auto">
            <a:xfrm>
              <a:off x="4080" y="1296"/>
              <a:ext cx="192"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45" name="Line 42">
              <a:extLst>
                <a:ext uri="{FF2B5EF4-FFF2-40B4-BE49-F238E27FC236}">
                  <a16:creationId xmlns:a16="http://schemas.microsoft.com/office/drawing/2014/main" id="{1CA1DAFE-6688-4816-8537-BE9E6439965B}"/>
                </a:ext>
              </a:extLst>
            </p:cNvPr>
            <p:cNvSpPr>
              <a:spLocks noChangeShapeType="1"/>
            </p:cNvSpPr>
            <p:nvPr/>
          </p:nvSpPr>
          <p:spPr bwMode="auto">
            <a:xfrm>
              <a:off x="4080" y="1344"/>
              <a:ext cx="48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6806" name="Text Box 3">
            <a:extLst>
              <a:ext uri="{FF2B5EF4-FFF2-40B4-BE49-F238E27FC236}">
                <a16:creationId xmlns:a16="http://schemas.microsoft.com/office/drawing/2014/main" id="{2408F46B-F369-479F-A616-6E137E110D20}"/>
              </a:ext>
            </a:extLst>
          </p:cNvPr>
          <p:cNvSpPr txBox="1">
            <a:spLocks noChangeArrowheads="1"/>
          </p:cNvSpPr>
          <p:nvPr/>
        </p:nvSpPr>
        <p:spPr bwMode="auto">
          <a:xfrm>
            <a:off x="571500" y="1071563"/>
            <a:ext cx="774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5600">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eaLnBrk="1" hangingPunct="1">
              <a:spcBef>
                <a:spcPct val="50000"/>
              </a:spcBef>
            </a:pPr>
            <a:r>
              <a:rPr kumimoji="1" lang="zh-CN" altLang="en-US"/>
              <a:t>光亮度线性插值</a:t>
            </a:r>
            <a:endParaRPr kumimoji="1" lang="zh-CN" altLang="en-US" b="1">
              <a:solidFill>
                <a:srgbClr val="FF3300"/>
              </a:solidFill>
            </a:endParaRPr>
          </a:p>
        </p:txBody>
      </p:sp>
      <p:sp>
        <p:nvSpPr>
          <p:cNvPr id="43" name="标题 5">
            <a:extLst>
              <a:ext uri="{FF2B5EF4-FFF2-40B4-BE49-F238E27FC236}">
                <a16:creationId xmlns:a16="http://schemas.microsoft.com/office/drawing/2014/main" id="{ACFB926E-7C72-44CE-9FD6-E3F1E8C74829}"/>
              </a:ext>
            </a:extLst>
          </p:cNvPr>
          <p:cNvSpPr txBox="1">
            <a:spLocks/>
          </p:cNvSpPr>
          <p:nvPr/>
        </p:nvSpPr>
        <p:spPr bwMode="auto">
          <a:xfrm>
            <a:off x="152400" y="76200"/>
            <a:ext cx="8763000" cy="914400"/>
          </a:xfrm>
          <a:prstGeom prst="rect">
            <a:avLst/>
          </a:prstGeom>
          <a:noFill/>
          <a:ln w="9525">
            <a:noFill/>
            <a:miter lim="800000"/>
            <a:headEnd/>
            <a:tailEnd/>
          </a:ln>
        </p:spPr>
        <p:txBody>
          <a:bodyPr anchor="ctr"/>
          <a:lstStyle/>
          <a:p>
            <a:pPr algn="ctr">
              <a:defRPr/>
            </a:pPr>
            <a:r>
              <a:rPr lang="en-US" altLang="zh-CN" sz="4400" kern="0" dirty="0" err="1">
                <a:solidFill>
                  <a:schemeClr val="accent2"/>
                </a:solidFill>
                <a:latin typeface="华文细黑" pitchFamily="2" charset="-122"/>
                <a:ea typeface="华文细黑" pitchFamily="2" charset="-122"/>
                <a:cs typeface="+mj-cs"/>
              </a:rPr>
              <a:t>Gouraud</a:t>
            </a:r>
            <a:r>
              <a:rPr lang="zh-CN" altLang="en-US" sz="4400" kern="0" dirty="0">
                <a:solidFill>
                  <a:schemeClr val="accent2"/>
                </a:solidFill>
                <a:latin typeface="华文细黑" pitchFamily="2" charset="-122"/>
                <a:ea typeface="华文细黑" pitchFamily="2" charset="-122"/>
                <a:cs typeface="+mj-cs"/>
              </a:rPr>
              <a:t>双线性光强插值</a:t>
            </a:r>
          </a:p>
        </p:txBody>
      </p:sp>
      <p:sp>
        <p:nvSpPr>
          <p:cNvPr id="44" name="Rectangle 5">
            <a:extLst>
              <a:ext uri="{FF2B5EF4-FFF2-40B4-BE49-F238E27FC236}">
                <a16:creationId xmlns:a16="http://schemas.microsoft.com/office/drawing/2014/main" id="{9CEF229A-3702-4535-9010-AC6ED452E3A1}"/>
              </a:ext>
            </a:extLst>
          </p:cNvPr>
          <p:cNvSpPr>
            <a:spLocks noChangeArrowheads="1"/>
          </p:cNvSpPr>
          <p:nvPr/>
        </p:nvSpPr>
        <p:spPr bwMode="auto">
          <a:xfrm>
            <a:off x="5214938" y="3929063"/>
            <a:ext cx="3714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kumimoji="1" lang="zh-CN" altLang="en-US"/>
              <a:t>  其中</a:t>
            </a:r>
            <a:r>
              <a:rPr kumimoji="1" lang="en-US" altLang="zh-CN"/>
              <a:t>x,y</a:t>
            </a:r>
            <a:r>
              <a:rPr kumimoji="1" lang="zh-CN" altLang="en-US"/>
              <a:t>为屏幕坐标</a:t>
            </a:r>
            <a:endParaRPr kumimoji="1" lang="en-US" altLang="zh-CN"/>
          </a:p>
        </p:txBody>
      </p:sp>
      <p:sp>
        <p:nvSpPr>
          <p:cNvPr id="76809" name="日期占位符 1">
            <a:extLst>
              <a:ext uri="{FF2B5EF4-FFF2-40B4-BE49-F238E27FC236}">
                <a16:creationId xmlns:a16="http://schemas.microsoft.com/office/drawing/2014/main" id="{35474B30-79A0-408E-A20C-AAC26A1674F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5E3F529-6198-434E-820C-D5E7A2F41077}"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47" name="Picture 41">
            <a:extLst>
              <a:ext uri="{FF2B5EF4-FFF2-40B4-BE49-F238E27FC236}">
                <a16:creationId xmlns:a16="http://schemas.microsoft.com/office/drawing/2014/main" id="{DFE618F9-F154-45EB-B119-F4E2A061CE8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16588" y="4641850"/>
            <a:ext cx="296227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3">
            <a:extLst>
              <a:ext uri="{FF2B5EF4-FFF2-40B4-BE49-F238E27FC236}">
                <a16:creationId xmlns:a16="http://schemas.microsoft.com/office/drawing/2014/main" id="{C0853C04-49E0-43C1-A09A-1166210D10E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625" y="4651375"/>
            <a:ext cx="29337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linds(horizontal)">
                                      <p:cBhvr>
                                        <p:cTn id="7" dur="500"/>
                                        <p:tgtEl>
                                          <p:spTgt spid="21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blinds(horizontal)">
                                      <p:cBhvr>
                                        <p:cTn id="12" dur="500"/>
                                        <p:tgtEl>
                                          <p:spTgt spid="215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508"/>
                                        </p:tgtEl>
                                        <p:attrNameLst>
                                          <p:attrName>style.visibility</p:attrName>
                                        </p:attrNameLst>
                                      </p:cBhvr>
                                      <p:to>
                                        <p:strVal val="visible"/>
                                      </p:to>
                                    </p:set>
                                    <p:animEffect transition="in" filter="blinds(horizontal)">
                                      <p:cBhvr>
                                        <p:cTn id="17" dur="500"/>
                                        <p:tgtEl>
                                          <p:spTgt spid="215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linds(horizontal)">
                                      <p:cBhvr>
                                        <p:cTn id="22" dur="500"/>
                                        <p:tgtEl>
                                          <p:spTgt spid="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checkerboard(across)">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checkerboard(across)">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a:extLst>
              <a:ext uri="{FF2B5EF4-FFF2-40B4-BE49-F238E27FC236}">
                <a16:creationId xmlns:a16="http://schemas.microsoft.com/office/drawing/2014/main" id="{B78206BE-1C4C-4487-BACD-45336F3EB381}"/>
              </a:ext>
            </a:extLst>
          </p:cNvPr>
          <p:cNvSpPr txBox="1">
            <a:spLocks noChangeArrowheads="1"/>
          </p:cNvSpPr>
          <p:nvPr/>
        </p:nvSpPr>
        <p:spPr bwMode="auto">
          <a:xfrm>
            <a:off x="571500" y="1071563"/>
            <a:ext cx="814387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5600">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eaLnBrk="1" hangingPunct="1">
              <a:spcBef>
                <a:spcPts val="600"/>
              </a:spcBef>
            </a:pPr>
            <a:r>
              <a:rPr kumimoji="1" lang="zh-CN" altLang="en-US"/>
              <a:t>可克服多边形表示曲面的光亮度不连续现象</a:t>
            </a:r>
            <a:r>
              <a:rPr kumimoji="1" lang="en-US" altLang="zh-CN"/>
              <a:t>, </a:t>
            </a:r>
            <a:r>
              <a:rPr kumimoji="1" lang="zh-CN" altLang="en-US"/>
              <a:t>且计算量也很小</a:t>
            </a:r>
            <a:endParaRPr kumimoji="1" lang="en-US" altLang="zh-CN"/>
          </a:p>
          <a:p>
            <a:pPr algn="just" eaLnBrk="1" hangingPunct="1">
              <a:spcBef>
                <a:spcPts val="600"/>
              </a:spcBef>
            </a:pPr>
            <a:r>
              <a:rPr kumimoji="1" lang="zh-CN" altLang="en-US"/>
              <a:t>广泛用于速度要求较高的应用领域</a:t>
            </a:r>
            <a:endParaRPr kumimoji="1" lang="en-US" altLang="zh-CN"/>
          </a:p>
          <a:p>
            <a:pPr algn="just" eaLnBrk="1" hangingPunct="1">
              <a:spcBef>
                <a:spcPts val="600"/>
              </a:spcBef>
            </a:pPr>
            <a:r>
              <a:rPr kumimoji="1" lang="zh-CN" altLang="en-US"/>
              <a:t>相邻多边形的公共边界上光亮度的一阶导数并不连续→绘制画面会诱发马赫带效应</a:t>
            </a:r>
            <a:endParaRPr kumimoji="1" lang="en-US" altLang="zh-CN"/>
          </a:p>
          <a:p>
            <a:pPr algn="just" eaLnBrk="1" hangingPunct="1">
              <a:spcBef>
                <a:spcPts val="600"/>
              </a:spcBef>
            </a:pPr>
            <a:r>
              <a:rPr kumimoji="1" lang="zh-CN" altLang="en-US"/>
              <a:t>多边形内高光丢失→不能正确地模拟高光</a:t>
            </a:r>
          </a:p>
          <a:p>
            <a:pPr algn="just" eaLnBrk="1" hangingPunct="1">
              <a:spcBef>
                <a:spcPct val="0"/>
              </a:spcBef>
            </a:pPr>
            <a:endParaRPr kumimoji="1" lang="en-US" altLang="zh-CN"/>
          </a:p>
          <a:p>
            <a:pPr algn="just" eaLnBrk="1" hangingPunct="1">
              <a:spcBef>
                <a:spcPct val="0"/>
              </a:spcBef>
            </a:pPr>
            <a:endParaRPr kumimoji="1" lang="en-US" altLang="zh-CN"/>
          </a:p>
          <a:p>
            <a:pPr algn="just" eaLnBrk="1" hangingPunct="1">
              <a:spcBef>
                <a:spcPct val="50000"/>
              </a:spcBef>
            </a:pPr>
            <a:endParaRPr kumimoji="1" lang="zh-CN" altLang="en-US" b="1">
              <a:solidFill>
                <a:srgbClr val="FF3300"/>
              </a:solidFill>
            </a:endParaRPr>
          </a:p>
        </p:txBody>
      </p:sp>
      <p:sp>
        <p:nvSpPr>
          <p:cNvPr id="78851" name="Rectangle 37">
            <a:extLst>
              <a:ext uri="{FF2B5EF4-FFF2-40B4-BE49-F238E27FC236}">
                <a16:creationId xmlns:a16="http://schemas.microsoft.com/office/drawing/2014/main" id="{76D45F34-C692-40D4-A4FC-3AA49DC249C5}"/>
              </a:ext>
            </a:extLst>
          </p:cNvPr>
          <p:cNvSpPr>
            <a:spLocks noChangeArrowheads="1"/>
          </p:cNvSpPr>
          <p:nvPr/>
        </p:nvSpPr>
        <p:spPr bwMode="auto">
          <a:xfrm>
            <a:off x="3662363"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eaLnBrk="1" hangingPunct="1">
              <a:spcBef>
                <a:spcPct val="0"/>
              </a:spcBef>
              <a:buFontTx/>
              <a:buNone/>
            </a:pPr>
            <a:endParaRPr lang="zh-CN" altLang="en-US" sz="1800">
              <a:latin typeface="Arial" panose="020B0604020202020204" pitchFamily="34" charset="0"/>
              <a:ea typeface="华文彩云" panose="02010800040101010101" pitchFamily="2" charset="-122"/>
            </a:endParaRPr>
          </a:p>
        </p:txBody>
      </p:sp>
      <p:pic>
        <p:nvPicPr>
          <p:cNvPr id="39940" name="Picture 42">
            <a:extLst>
              <a:ext uri="{FF2B5EF4-FFF2-40B4-BE49-F238E27FC236}">
                <a16:creationId xmlns:a16="http://schemas.microsoft.com/office/drawing/2014/main" id="{7B20B1AF-86DA-42B9-A671-06F57C0A0B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1450" y="4857750"/>
            <a:ext cx="487680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5">
            <a:extLst>
              <a:ext uri="{FF2B5EF4-FFF2-40B4-BE49-F238E27FC236}">
                <a16:creationId xmlns:a16="http://schemas.microsoft.com/office/drawing/2014/main" id="{0DABDB0B-081D-461E-B833-556ED6A2388B}"/>
              </a:ext>
            </a:extLst>
          </p:cNvPr>
          <p:cNvSpPr txBox="1">
            <a:spLocks/>
          </p:cNvSpPr>
          <p:nvPr/>
        </p:nvSpPr>
        <p:spPr bwMode="auto">
          <a:xfrm>
            <a:off x="152400" y="76200"/>
            <a:ext cx="8763000" cy="914400"/>
          </a:xfrm>
          <a:prstGeom prst="rect">
            <a:avLst/>
          </a:prstGeom>
          <a:noFill/>
          <a:ln w="9525">
            <a:noFill/>
            <a:miter lim="800000"/>
            <a:headEnd/>
            <a:tailEnd/>
          </a:ln>
        </p:spPr>
        <p:txBody>
          <a:bodyPr anchor="ctr"/>
          <a:lstStyle/>
          <a:p>
            <a:pPr algn="ctr">
              <a:defRPr/>
            </a:pPr>
            <a:r>
              <a:rPr lang="en-US" altLang="zh-CN" sz="4400" kern="0" dirty="0" err="1">
                <a:solidFill>
                  <a:schemeClr val="accent2"/>
                </a:solidFill>
                <a:latin typeface="华文细黑" pitchFamily="2" charset="-122"/>
                <a:ea typeface="华文细黑" pitchFamily="2" charset="-122"/>
                <a:cs typeface="+mj-cs"/>
              </a:rPr>
              <a:t>Gouraud</a:t>
            </a:r>
            <a:r>
              <a:rPr lang="zh-CN" altLang="en-US" sz="4400" kern="0" dirty="0">
                <a:solidFill>
                  <a:schemeClr val="accent2"/>
                </a:solidFill>
                <a:latin typeface="华文细黑" pitchFamily="2" charset="-122"/>
                <a:ea typeface="华文细黑" pitchFamily="2" charset="-122"/>
                <a:cs typeface="+mj-cs"/>
              </a:rPr>
              <a:t>插值方案分析</a:t>
            </a:r>
          </a:p>
        </p:txBody>
      </p:sp>
      <p:sp>
        <p:nvSpPr>
          <p:cNvPr id="8" name="AutoShape 4">
            <a:extLst>
              <a:ext uri="{FF2B5EF4-FFF2-40B4-BE49-F238E27FC236}">
                <a16:creationId xmlns:a16="http://schemas.microsoft.com/office/drawing/2014/main" id="{11CCB843-DFFF-4596-B469-195D7E2B1B43}"/>
              </a:ext>
            </a:extLst>
          </p:cNvPr>
          <p:cNvSpPr>
            <a:spLocks noChangeArrowheads="1"/>
          </p:cNvSpPr>
          <p:nvPr/>
        </p:nvSpPr>
        <p:spPr bwMode="auto">
          <a:xfrm>
            <a:off x="5443538" y="4357688"/>
            <a:ext cx="1952625" cy="790575"/>
          </a:xfrm>
          <a:prstGeom prst="wedgeRoundRectCallout">
            <a:avLst>
              <a:gd name="adj1" fmla="val 33815"/>
              <a:gd name="adj2" fmla="val 7256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spcBef>
                <a:spcPct val="50000"/>
              </a:spcBef>
              <a:buClr>
                <a:schemeClr val="accent2"/>
              </a:buClr>
              <a:buSzPct val="80000"/>
              <a:buFont typeface="Wingdings" pitchFamily="2" charset="2"/>
              <a:buNone/>
              <a:defRPr/>
            </a:pPr>
            <a:r>
              <a:rPr lang="zh-CN" altLang="en-US" sz="3600" dirty="0">
                <a:latin typeface="华文宋体" pitchFamily="2" charset="-122"/>
                <a:ea typeface="华文宋体" pitchFamily="2" charset="-122"/>
              </a:rPr>
              <a:t>改进</a:t>
            </a:r>
            <a:r>
              <a:rPr lang="en-US" altLang="zh-CN" sz="3600" dirty="0">
                <a:latin typeface="华文宋体" pitchFamily="2" charset="-122"/>
                <a:ea typeface="华文宋体" pitchFamily="2" charset="-122"/>
              </a:rPr>
              <a:t>?</a:t>
            </a:r>
            <a:endParaRPr lang="zh-CN" altLang="en-US" sz="3600" dirty="0">
              <a:latin typeface="华文宋体" pitchFamily="2" charset="-122"/>
              <a:ea typeface="华文宋体" pitchFamily="2" charset="-122"/>
            </a:endParaRPr>
          </a:p>
        </p:txBody>
      </p:sp>
      <p:pic>
        <p:nvPicPr>
          <p:cNvPr id="38920" name="Picture 8">
            <a:extLst>
              <a:ext uri="{FF2B5EF4-FFF2-40B4-BE49-F238E27FC236}">
                <a16:creationId xmlns:a16="http://schemas.microsoft.com/office/drawing/2014/main" id="{85BE64CE-6CD3-48F3-8BE2-6B109B2004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250" y="4429125"/>
            <a:ext cx="2209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6" name="日期占位符 1">
            <a:extLst>
              <a:ext uri="{FF2B5EF4-FFF2-40B4-BE49-F238E27FC236}">
                <a16:creationId xmlns:a16="http://schemas.microsoft.com/office/drawing/2014/main" id="{93076EBF-D72A-4551-9BC8-EBC4D757B08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674B3810-CEBA-450A-B81E-65626B64ADC9}"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linds(horizontal)">
                                      <p:cBhvr>
                                        <p:cTn id="17" dur="500"/>
                                        <p:tgtEl>
                                          <p:spTgt spid="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8920"/>
                                        </p:tgtEl>
                                        <p:attrNameLst>
                                          <p:attrName>style.visibility</p:attrName>
                                        </p:attrNameLst>
                                      </p:cBhvr>
                                      <p:to>
                                        <p:strVal val="visible"/>
                                      </p:to>
                                    </p:set>
                                    <p:animEffect transition="in" filter="checkerboard(across)">
                                      <p:cBhvr>
                                        <p:cTn id="22" dur="500"/>
                                        <p:tgtEl>
                                          <p:spTgt spid="389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blinds(horizontal)">
                                      <p:cBhvr>
                                        <p:cTn id="27" dur="500"/>
                                        <p:tgtEl>
                                          <p:spTgt spid="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39940"/>
                                        </p:tgtEl>
                                        <p:attrNameLst>
                                          <p:attrName>style.visibility</p:attrName>
                                        </p:attrNameLst>
                                      </p:cBhvr>
                                      <p:to>
                                        <p:strVal val="visible"/>
                                      </p:to>
                                    </p:set>
                                    <p:animEffect transition="in" filter="checkerboard(across)">
                                      <p:cBhvr>
                                        <p:cTn id="32" dur="500"/>
                                        <p:tgtEl>
                                          <p:spTgt spid="3994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2">
            <a:extLst>
              <a:ext uri="{FF2B5EF4-FFF2-40B4-BE49-F238E27FC236}">
                <a16:creationId xmlns:a16="http://schemas.microsoft.com/office/drawing/2014/main" id="{F5D9761F-9674-4622-B710-1092059F214E}"/>
              </a:ext>
            </a:extLst>
          </p:cNvPr>
          <p:cNvSpPr>
            <a:spLocks noGrp="1" noChangeArrowheads="1"/>
          </p:cNvSpPr>
          <p:nvPr>
            <p:ph type="title"/>
          </p:nvPr>
        </p:nvSpPr>
        <p:spPr/>
        <p:txBody>
          <a:bodyPr/>
          <a:lstStyle/>
          <a:p>
            <a:r>
              <a:rPr lang="en-US" altLang="zh-CN"/>
              <a:t>Phong</a:t>
            </a:r>
            <a:r>
              <a:rPr lang="zh-CN" altLang="en-US"/>
              <a:t>方法</a:t>
            </a:r>
          </a:p>
        </p:txBody>
      </p:sp>
      <p:sp>
        <p:nvSpPr>
          <p:cNvPr id="80899" name="内容占位符 3">
            <a:extLst>
              <a:ext uri="{FF2B5EF4-FFF2-40B4-BE49-F238E27FC236}">
                <a16:creationId xmlns:a16="http://schemas.microsoft.com/office/drawing/2014/main" id="{8BBFF8B0-325D-4D33-B2B6-E822BBBE91D1}"/>
              </a:ext>
            </a:extLst>
          </p:cNvPr>
          <p:cNvSpPr>
            <a:spLocks noGrp="1" noChangeArrowheads="1"/>
          </p:cNvSpPr>
          <p:nvPr>
            <p:ph idx="1"/>
          </p:nvPr>
        </p:nvSpPr>
        <p:spPr/>
        <p:txBody>
          <a:bodyPr/>
          <a:lstStyle/>
          <a:p>
            <a:r>
              <a:rPr lang="en-US" altLang="zh-CN"/>
              <a:t>Phong</a:t>
            </a:r>
            <a:r>
              <a:rPr lang="zh-CN" altLang="en-US"/>
              <a:t>方法是根据每个顶点的法向，插值出多边形内部各点的法向，然后基于光照模型计算出各点的颜色</a:t>
            </a:r>
          </a:p>
        </p:txBody>
      </p:sp>
      <p:sp>
        <p:nvSpPr>
          <p:cNvPr id="80900" name="日期占位符 1">
            <a:extLst>
              <a:ext uri="{FF2B5EF4-FFF2-40B4-BE49-F238E27FC236}">
                <a16:creationId xmlns:a16="http://schemas.microsoft.com/office/drawing/2014/main" id="{F088EE7C-FB3B-412A-A3B5-99AADA159BC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0B6010A-DB38-43F9-8426-DBAF243119B0}"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80901" name="Picture 2">
            <a:extLst>
              <a:ext uri="{FF2B5EF4-FFF2-40B4-BE49-F238E27FC236}">
                <a16:creationId xmlns:a16="http://schemas.microsoft.com/office/drawing/2014/main" id="{9DE0527F-2339-4ACA-AAA6-71E6C0BFDF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513" y="2978150"/>
            <a:ext cx="7974012"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3">
            <a:extLst>
              <a:ext uri="{FF2B5EF4-FFF2-40B4-BE49-F238E27FC236}">
                <a16:creationId xmlns:a16="http://schemas.microsoft.com/office/drawing/2014/main" id="{DF276062-27B1-4B78-B908-EACD80812E2B}"/>
              </a:ext>
            </a:extLst>
          </p:cNvPr>
          <p:cNvSpPr>
            <a:spLocks noGrp="1" noChangeArrowheads="1"/>
          </p:cNvSpPr>
          <p:nvPr>
            <p:ph type="body" idx="1"/>
          </p:nvPr>
        </p:nvSpPr>
        <p:spPr>
          <a:xfrm>
            <a:off x="214313" y="1000125"/>
            <a:ext cx="8763000" cy="1852613"/>
          </a:xfrm>
        </p:spPr>
        <p:txBody>
          <a:bodyPr/>
          <a:lstStyle/>
          <a:p>
            <a:pPr eaLnBrk="1" hangingPunct="1"/>
            <a:r>
              <a:rPr lang="zh-CN" altLang="en-US"/>
              <a:t>多边形各顶点法向量计算</a:t>
            </a:r>
            <a:endParaRPr lang="en-US" altLang="zh-CN"/>
          </a:p>
          <a:p>
            <a:pPr eaLnBrk="1" hangingPunct="1"/>
            <a:r>
              <a:rPr lang="zh-CN" altLang="en-US"/>
              <a:t>由顶点法向量插值计算内部各点法向量</a:t>
            </a:r>
            <a:endParaRPr lang="en-US" altLang="zh-CN"/>
          </a:p>
          <a:p>
            <a:pPr eaLnBrk="1" hangingPunct="1"/>
            <a:r>
              <a:rPr lang="zh-CN" altLang="en-US"/>
              <a:t>由光照模型公式计算各点光强</a:t>
            </a:r>
            <a:endParaRPr lang="en-US" altLang="zh-CN"/>
          </a:p>
        </p:txBody>
      </p:sp>
      <p:sp>
        <p:nvSpPr>
          <p:cNvPr id="81923" name="标题 5">
            <a:extLst>
              <a:ext uri="{FF2B5EF4-FFF2-40B4-BE49-F238E27FC236}">
                <a16:creationId xmlns:a16="http://schemas.microsoft.com/office/drawing/2014/main" id="{737F9111-BE8A-42BD-989F-7FD9440D5CE0}"/>
              </a:ext>
            </a:extLst>
          </p:cNvPr>
          <p:cNvSpPr>
            <a:spLocks noGrp="1" noChangeArrowheads="1"/>
          </p:cNvSpPr>
          <p:nvPr>
            <p:ph type="title"/>
          </p:nvPr>
        </p:nvSpPr>
        <p:spPr/>
        <p:txBody>
          <a:bodyPr/>
          <a:lstStyle/>
          <a:p>
            <a:r>
              <a:rPr lang="en-US" altLang="zh-CN"/>
              <a:t>Phong</a:t>
            </a:r>
            <a:r>
              <a:rPr lang="zh-CN" altLang="en-US"/>
              <a:t>双线性法向插值</a:t>
            </a:r>
          </a:p>
        </p:txBody>
      </p:sp>
      <p:grpSp>
        <p:nvGrpSpPr>
          <p:cNvPr id="2" name="组合 249">
            <a:extLst>
              <a:ext uri="{FF2B5EF4-FFF2-40B4-BE49-F238E27FC236}">
                <a16:creationId xmlns:a16="http://schemas.microsoft.com/office/drawing/2014/main" id="{0D058477-1AEC-4CA9-AA61-78EC9DF76F2E}"/>
              </a:ext>
            </a:extLst>
          </p:cNvPr>
          <p:cNvGrpSpPr>
            <a:grpSpLocks/>
          </p:cNvGrpSpPr>
          <p:nvPr/>
        </p:nvGrpSpPr>
        <p:grpSpPr bwMode="auto">
          <a:xfrm>
            <a:off x="731838" y="4071938"/>
            <a:ext cx="2865437" cy="2643187"/>
            <a:chOff x="571472" y="3571876"/>
            <a:chExt cx="2722562" cy="2286000"/>
          </a:xfrm>
        </p:grpSpPr>
        <p:sp>
          <p:nvSpPr>
            <p:cNvPr id="81928" name="Line 21">
              <a:extLst>
                <a:ext uri="{FF2B5EF4-FFF2-40B4-BE49-F238E27FC236}">
                  <a16:creationId xmlns:a16="http://schemas.microsoft.com/office/drawing/2014/main" id="{6F72DCD3-4AE0-42F0-BE32-C052AC04618F}"/>
                </a:ext>
              </a:extLst>
            </p:cNvPr>
            <p:cNvSpPr>
              <a:spLocks noChangeShapeType="1"/>
            </p:cNvSpPr>
            <p:nvPr/>
          </p:nvSpPr>
          <p:spPr bwMode="auto">
            <a:xfrm>
              <a:off x="2620935" y="4759326"/>
              <a:ext cx="0" cy="47625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29" name="Line 8">
              <a:extLst>
                <a:ext uri="{FF2B5EF4-FFF2-40B4-BE49-F238E27FC236}">
                  <a16:creationId xmlns:a16="http://schemas.microsoft.com/office/drawing/2014/main" id="{BD2797C7-D978-4C7C-8153-1926619441AB}"/>
                </a:ext>
              </a:extLst>
            </p:cNvPr>
            <p:cNvSpPr>
              <a:spLocks noChangeShapeType="1"/>
            </p:cNvSpPr>
            <p:nvPr/>
          </p:nvSpPr>
          <p:spPr bwMode="auto">
            <a:xfrm>
              <a:off x="1295372" y="5116514"/>
              <a:ext cx="0" cy="35560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0" name="Line 9">
              <a:extLst>
                <a:ext uri="{FF2B5EF4-FFF2-40B4-BE49-F238E27FC236}">
                  <a16:creationId xmlns:a16="http://schemas.microsoft.com/office/drawing/2014/main" id="{019B4897-F16D-41F5-9C93-A408F0415405}"/>
                </a:ext>
              </a:extLst>
            </p:cNvPr>
            <p:cNvSpPr>
              <a:spLocks noChangeShapeType="1"/>
            </p:cNvSpPr>
            <p:nvPr/>
          </p:nvSpPr>
          <p:spPr bwMode="auto">
            <a:xfrm flipV="1">
              <a:off x="1536672" y="4403726"/>
              <a:ext cx="722313" cy="119063"/>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1" name="Line 10">
              <a:extLst>
                <a:ext uri="{FF2B5EF4-FFF2-40B4-BE49-F238E27FC236}">
                  <a16:creationId xmlns:a16="http://schemas.microsoft.com/office/drawing/2014/main" id="{0F6103F9-9E39-4E09-B2C2-7A1C3988C192}"/>
                </a:ext>
              </a:extLst>
            </p:cNvPr>
            <p:cNvSpPr>
              <a:spLocks noChangeShapeType="1"/>
            </p:cNvSpPr>
            <p:nvPr/>
          </p:nvSpPr>
          <p:spPr bwMode="auto">
            <a:xfrm>
              <a:off x="812772" y="4878389"/>
              <a:ext cx="482600" cy="238125"/>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2" name="Line 11">
              <a:extLst>
                <a:ext uri="{FF2B5EF4-FFF2-40B4-BE49-F238E27FC236}">
                  <a16:creationId xmlns:a16="http://schemas.microsoft.com/office/drawing/2014/main" id="{574FCB28-A37D-4D7E-80B2-540B28E95221}"/>
                </a:ext>
              </a:extLst>
            </p:cNvPr>
            <p:cNvSpPr>
              <a:spLocks noChangeShapeType="1"/>
            </p:cNvSpPr>
            <p:nvPr/>
          </p:nvSpPr>
          <p:spPr bwMode="auto">
            <a:xfrm flipV="1">
              <a:off x="1295372" y="5354639"/>
              <a:ext cx="601663" cy="117475"/>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3" name="Line 12">
              <a:extLst>
                <a:ext uri="{FF2B5EF4-FFF2-40B4-BE49-F238E27FC236}">
                  <a16:creationId xmlns:a16="http://schemas.microsoft.com/office/drawing/2014/main" id="{02EDE5B7-907A-47DF-BB19-DC93AF398E7F}"/>
                </a:ext>
              </a:extLst>
            </p:cNvPr>
            <p:cNvSpPr>
              <a:spLocks noChangeShapeType="1"/>
            </p:cNvSpPr>
            <p:nvPr/>
          </p:nvSpPr>
          <p:spPr bwMode="auto">
            <a:xfrm flipV="1">
              <a:off x="812772" y="4522789"/>
              <a:ext cx="723900" cy="35560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4" name="Line 13">
              <a:extLst>
                <a:ext uri="{FF2B5EF4-FFF2-40B4-BE49-F238E27FC236}">
                  <a16:creationId xmlns:a16="http://schemas.microsoft.com/office/drawing/2014/main" id="{7856E307-32F3-46B6-9831-31A1343BB726}"/>
                </a:ext>
              </a:extLst>
            </p:cNvPr>
            <p:cNvSpPr>
              <a:spLocks noChangeShapeType="1"/>
            </p:cNvSpPr>
            <p:nvPr/>
          </p:nvSpPr>
          <p:spPr bwMode="auto">
            <a:xfrm flipV="1">
              <a:off x="1295372" y="4878389"/>
              <a:ext cx="601663" cy="238125"/>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5" name="Line 14">
              <a:extLst>
                <a:ext uri="{FF2B5EF4-FFF2-40B4-BE49-F238E27FC236}">
                  <a16:creationId xmlns:a16="http://schemas.microsoft.com/office/drawing/2014/main" id="{45ABAF70-F5A1-403E-898B-14087559C66B}"/>
                </a:ext>
              </a:extLst>
            </p:cNvPr>
            <p:cNvSpPr>
              <a:spLocks noChangeShapeType="1"/>
            </p:cNvSpPr>
            <p:nvPr/>
          </p:nvSpPr>
          <p:spPr bwMode="auto">
            <a:xfrm>
              <a:off x="1536672" y="4522789"/>
              <a:ext cx="360363" cy="35560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6" name="Line 15">
              <a:extLst>
                <a:ext uri="{FF2B5EF4-FFF2-40B4-BE49-F238E27FC236}">
                  <a16:creationId xmlns:a16="http://schemas.microsoft.com/office/drawing/2014/main" id="{FC63B0C4-BA2B-4266-9360-FEDAAEF208D4}"/>
                </a:ext>
              </a:extLst>
            </p:cNvPr>
            <p:cNvSpPr>
              <a:spLocks noChangeShapeType="1"/>
            </p:cNvSpPr>
            <p:nvPr/>
          </p:nvSpPr>
          <p:spPr bwMode="auto">
            <a:xfrm>
              <a:off x="1897035" y="4878389"/>
              <a:ext cx="0" cy="47625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7" name="Line 16">
              <a:extLst>
                <a:ext uri="{FF2B5EF4-FFF2-40B4-BE49-F238E27FC236}">
                  <a16:creationId xmlns:a16="http://schemas.microsoft.com/office/drawing/2014/main" id="{03849A74-D61A-4704-8D25-33E549AAB3AC}"/>
                </a:ext>
              </a:extLst>
            </p:cNvPr>
            <p:cNvSpPr>
              <a:spLocks noChangeShapeType="1"/>
            </p:cNvSpPr>
            <p:nvPr/>
          </p:nvSpPr>
          <p:spPr bwMode="auto">
            <a:xfrm>
              <a:off x="2017685" y="3927476"/>
              <a:ext cx="241300" cy="47625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8" name="Line 17">
              <a:extLst>
                <a:ext uri="{FF2B5EF4-FFF2-40B4-BE49-F238E27FC236}">
                  <a16:creationId xmlns:a16="http://schemas.microsoft.com/office/drawing/2014/main" id="{4E39F470-F09D-45CD-B12C-AE80265A9432}"/>
                </a:ext>
              </a:extLst>
            </p:cNvPr>
            <p:cNvSpPr>
              <a:spLocks noChangeShapeType="1"/>
            </p:cNvSpPr>
            <p:nvPr/>
          </p:nvSpPr>
          <p:spPr bwMode="auto">
            <a:xfrm flipV="1">
              <a:off x="2258985" y="3927476"/>
              <a:ext cx="844550" cy="47625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9" name="Line 18">
              <a:extLst>
                <a:ext uri="{FF2B5EF4-FFF2-40B4-BE49-F238E27FC236}">
                  <a16:creationId xmlns:a16="http://schemas.microsoft.com/office/drawing/2014/main" id="{CB859E5F-A85C-48F8-BC73-F8B14D1AF526}"/>
                </a:ext>
              </a:extLst>
            </p:cNvPr>
            <p:cNvSpPr>
              <a:spLocks noChangeShapeType="1"/>
            </p:cNvSpPr>
            <p:nvPr/>
          </p:nvSpPr>
          <p:spPr bwMode="auto">
            <a:xfrm>
              <a:off x="2258985" y="4403726"/>
              <a:ext cx="361950" cy="35560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0" name="Line 19">
              <a:extLst>
                <a:ext uri="{FF2B5EF4-FFF2-40B4-BE49-F238E27FC236}">
                  <a16:creationId xmlns:a16="http://schemas.microsoft.com/office/drawing/2014/main" id="{C1A541CB-4AC7-45AA-89CC-3606F39E99EC}"/>
                </a:ext>
              </a:extLst>
            </p:cNvPr>
            <p:cNvSpPr>
              <a:spLocks noChangeShapeType="1"/>
            </p:cNvSpPr>
            <p:nvPr/>
          </p:nvSpPr>
          <p:spPr bwMode="auto">
            <a:xfrm flipV="1">
              <a:off x="1897035" y="4759326"/>
              <a:ext cx="723900" cy="119063"/>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1" name="Line 20">
              <a:extLst>
                <a:ext uri="{FF2B5EF4-FFF2-40B4-BE49-F238E27FC236}">
                  <a16:creationId xmlns:a16="http://schemas.microsoft.com/office/drawing/2014/main" id="{BB3D4BCE-F8B2-419C-BCDF-6370A92F08BB}"/>
                </a:ext>
              </a:extLst>
            </p:cNvPr>
            <p:cNvSpPr>
              <a:spLocks noChangeShapeType="1"/>
            </p:cNvSpPr>
            <p:nvPr/>
          </p:nvSpPr>
          <p:spPr bwMode="auto">
            <a:xfrm flipV="1">
              <a:off x="2620935" y="4403726"/>
              <a:ext cx="601663" cy="35560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2" name="Line 27">
              <a:extLst>
                <a:ext uri="{FF2B5EF4-FFF2-40B4-BE49-F238E27FC236}">
                  <a16:creationId xmlns:a16="http://schemas.microsoft.com/office/drawing/2014/main" id="{F27994D2-C43A-4D79-8AE7-C47CAE896DAA}"/>
                </a:ext>
              </a:extLst>
            </p:cNvPr>
            <p:cNvSpPr>
              <a:spLocks noChangeShapeType="1"/>
            </p:cNvSpPr>
            <p:nvPr/>
          </p:nvSpPr>
          <p:spPr bwMode="auto">
            <a:xfrm flipV="1">
              <a:off x="1897035" y="5235576"/>
              <a:ext cx="723900" cy="119063"/>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3" name="Line 28">
              <a:extLst>
                <a:ext uri="{FF2B5EF4-FFF2-40B4-BE49-F238E27FC236}">
                  <a16:creationId xmlns:a16="http://schemas.microsoft.com/office/drawing/2014/main" id="{C684F0AD-D90D-47A8-A8B8-F795BD0766C7}"/>
                </a:ext>
              </a:extLst>
            </p:cNvPr>
            <p:cNvSpPr>
              <a:spLocks noChangeShapeType="1"/>
            </p:cNvSpPr>
            <p:nvPr/>
          </p:nvSpPr>
          <p:spPr bwMode="auto">
            <a:xfrm flipV="1">
              <a:off x="571472" y="3810001"/>
              <a:ext cx="723900" cy="474663"/>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4" name="Line 29">
              <a:extLst>
                <a:ext uri="{FF2B5EF4-FFF2-40B4-BE49-F238E27FC236}">
                  <a16:creationId xmlns:a16="http://schemas.microsoft.com/office/drawing/2014/main" id="{A19873B5-CFE0-4810-8705-457CF0114361}"/>
                </a:ext>
              </a:extLst>
            </p:cNvPr>
            <p:cNvSpPr>
              <a:spLocks noChangeShapeType="1"/>
            </p:cNvSpPr>
            <p:nvPr/>
          </p:nvSpPr>
          <p:spPr bwMode="auto">
            <a:xfrm>
              <a:off x="1295372" y="3810001"/>
              <a:ext cx="722313" cy="117475"/>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5" name="Line 30">
              <a:extLst>
                <a:ext uri="{FF2B5EF4-FFF2-40B4-BE49-F238E27FC236}">
                  <a16:creationId xmlns:a16="http://schemas.microsoft.com/office/drawing/2014/main" id="{04C7C05F-9040-4968-AE49-A8AE50041FB2}"/>
                </a:ext>
              </a:extLst>
            </p:cNvPr>
            <p:cNvSpPr>
              <a:spLocks noChangeShapeType="1"/>
            </p:cNvSpPr>
            <p:nvPr/>
          </p:nvSpPr>
          <p:spPr bwMode="auto">
            <a:xfrm flipV="1">
              <a:off x="2017685" y="3571876"/>
              <a:ext cx="723900" cy="35560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6" name="Line 31">
              <a:extLst>
                <a:ext uri="{FF2B5EF4-FFF2-40B4-BE49-F238E27FC236}">
                  <a16:creationId xmlns:a16="http://schemas.microsoft.com/office/drawing/2014/main" id="{B969471C-26F7-46C5-B947-591C21148919}"/>
                </a:ext>
              </a:extLst>
            </p:cNvPr>
            <p:cNvSpPr>
              <a:spLocks noChangeShapeType="1"/>
            </p:cNvSpPr>
            <p:nvPr/>
          </p:nvSpPr>
          <p:spPr bwMode="auto">
            <a:xfrm>
              <a:off x="2741585" y="3571876"/>
              <a:ext cx="361950" cy="35560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7" name="Line 32">
              <a:extLst>
                <a:ext uri="{FF2B5EF4-FFF2-40B4-BE49-F238E27FC236}">
                  <a16:creationId xmlns:a16="http://schemas.microsoft.com/office/drawing/2014/main" id="{32788D0B-5883-4F73-8F1E-B58FA9A6500B}"/>
                </a:ext>
              </a:extLst>
            </p:cNvPr>
            <p:cNvSpPr>
              <a:spLocks noChangeShapeType="1"/>
            </p:cNvSpPr>
            <p:nvPr/>
          </p:nvSpPr>
          <p:spPr bwMode="auto">
            <a:xfrm>
              <a:off x="3103535" y="3927476"/>
              <a:ext cx="119063" cy="476250"/>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8" name="Line 33">
              <a:extLst>
                <a:ext uri="{FF2B5EF4-FFF2-40B4-BE49-F238E27FC236}">
                  <a16:creationId xmlns:a16="http://schemas.microsoft.com/office/drawing/2014/main" id="{F3BD67FC-5CD5-419A-9F6C-D69A32878D82}"/>
                </a:ext>
              </a:extLst>
            </p:cNvPr>
            <p:cNvSpPr>
              <a:spLocks noChangeShapeType="1"/>
            </p:cNvSpPr>
            <p:nvPr/>
          </p:nvSpPr>
          <p:spPr bwMode="auto">
            <a:xfrm>
              <a:off x="571472" y="4284664"/>
              <a:ext cx="241300" cy="593725"/>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9" name="Line 34">
              <a:extLst>
                <a:ext uri="{FF2B5EF4-FFF2-40B4-BE49-F238E27FC236}">
                  <a16:creationId xmlns:a16="http://schemas.microsoft.com/office/drawing/2014/main" id="{A313D7CF-3924-423B-BC82-312333F73AE2}"/>
                </a:ext>
              </a:extLst>
            </p:cNvPr>
            <p:cNvSpPr>
              <a:spLocks noChangeShapeType="1"/>
            </p:cNvSpPr>
            <p:nvPr/>
          </p:nvSpPr>
          <p:spPr bwMode="auto">
            <a:xfrm>
              <a:off x="1295372" y="3810001"/>
              <a:ext cx="241300" cy="712788"/>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50" name="Line 35">
              <a:extLst>
                <a:ext uri="{FF2B5EF4-FFF2-40B4-BE49-F238E27FC236}">
                  <a16:creationId xmlns:a16="http://schemas.microsoft.com/office/drawing/2014/main" id="{77AEAB68-4201-4A4E-81D8-F6171FB7D97C}"/>
                </a:ext>
              </a:extLst>
            </p:cNvPr>
            <p:cNvSpPr>
              <a:spLocks noChangeShapeType="1"/>
            </p:cNvSpPr>
            <p:nvPr/>
          </p:nvSpPr>
          <p:spPr bwMode="auto">
            <a:xfrm>
              <a:off x="3222597" y="4403726"/>
              <a:ext cx="0" cy="593725"/>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51" name="Line 36">
              <a:extLst>
                <a:ext uri="{FF2B5EF4-FFF2-40B4-BE49-F238E27FC236}">
                  <a16:creationId xmlns:a16="http://schemas.microsoft.com/office/drawing/2014/main" id="{3291A8A4-C28E-4135-815B-D33B353C3379}"/>
                </a:ext>
              </a:extLst>
            </p:cNvPr>
            <p:cNvSpPr>
              <a:spLocks noChangeShapeType="1"/>
            </p:cNvSpPr>
            <p:nvPr/>
          </p:nvSpPr>
          <p:spPr bwMode="auto">
            <a:xfrm flipV="1">
              <a:off x="2620935" y="4997451"/>
              <a:ext cx="601663" cy="238125"/>
            </a:xfrm>
            <a:prstGeom prst="line">
              <a:avLst/>
            </a:prstGeom>
            <a:noFill/>
            <a:ln w="31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52" name="Line 22">
              <a:extLst>
                <a:ext uri="{FF2B5EF4-FFF2-40B4-BE49-F238E27FC236}">
                  <a16:creationId xmlns:a16="http://schemas.microsoft.com/office/drawing/2014/main" id="{570E5798-99E8-4180-8A04-0D71E273696F}"/>
                </a:ext>
              </a:extLst>
            </p:cNvPr>
            <p:cNvSpPr>
              <a:spLocks noChangeShapeType="1"/>
            </p:cNvSpPr>
            <p:nvPr/>
          </p:nvSpPr>
          <p:spPr bwMode="auto">
            <a:xfrm flipH="1" flipV="1">
              <a:off x="1054072" y="4284664"/>
              <a:ext cx="361950" cy="474662"/>
            </a:xfrm>
            <a:prstGeom prst="line">
              <a:avLst/>
            </a:prstGeom>
            <a:noFill/>
            <a:ln w="3175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81953" name="Line 23">
              <a:extLst>
                <a:ext uri="{FF2B5EF4-FFF2-40B4-BE49-F238E27FC236}">
                  <a16:creationId xmlns:a16="http://schemas.microsoft.com/office/drawing/2014/main" id="{7215EC72-2072-4031-AC88-064F032455EC}"/>
                </a:ext>
              </a:extLst>
            </p:cNvPr>
            <p:cNvSpPr>
              <a:spLocks noChangeShapeType="1"/>
            </p:cNvSpPr>
            <p:nvPr/>
          </p:nvSpPr>
          <p:spPr bwMode="auto">
            <a:xfrm>
              <a:off x="1655734" y="5235576"/>
              <a:ext cx="361950" cy="236537"/>
            </a:xfrm>
            <a:prstGeom prst="line">
              <a:avLst/>
            </a:prstGeom>
            <a:noFill/>
            <a:ln w="28575">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81954" name="Line 24">
              <a:extLst>
                <a:ext uri="{FF2B5EF4-FFF2-40B4-BE49-F238E27FC236}">
                  <a16:creationId xmlns:a16="http://schemas.microsoft.com/office/drawing/2014/main" id="{359D57A3-C818-4DBF-819B-A3AB789445CB}"/>
                </a:ext>
              </a:extLst>
            </p:cNvPr>
            <p:cNvSpPr>
              <a:spLocks noChangeShapeType="1"/>
            </p:cNvSpPr>
            <p:nvPr/>
          </p:nvSpPr>
          <p:spPr bwMode="auto">
            <a:xfrm flipV="1">
              <a:off x="1897034" y="4284664"/>
              <a:ext cx="120650" cy="593725"/>
            </a:xfrm>
            <a:prstGeom prst="line">
              <a:avLst/>
            </a:prstGeom>
            <a:noFill/>
            <a:ln w="28575">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81955" name="Line 25">
              <a:extLst>
                <a:ext uri="{FF2B5EF4-FFF2-40B4-BE49-F238E27FC236}">
                  <a16:creationId xmlns:a16="http://schemas.microsoft.com/office/drawing/2014/main" id="{8E1AEEC5-E92E-4585-B419-C18504B71E08}"/>
                </a:ext>
              </a:extLst>
            </p:cNvPr>
            <p:cNvSpPr>
              <a:spLocks noChangeShapeType="1"/>
            </p:cNvSpPr>
            <p:nvPr/>
          </p:nvSpPr>
          <p:spPr bwMode="auto">
            <a:xfrm flipV="1">
              <a:off x="2258984" y="4997451"/>
              <a:ext cx="603250" cy="119062"/>
            </a:xfrm>
            <a:prstGeom prst="line">
              <a:avLst/>
            </a:prstGeom>
            <a:noFill/>
            <a:ln w="28575">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81956" name="Line 26">
              <a:extLst>
                <a:ext uri="{FF2B5EF4-FFF2-40B4-BE49-F238E27FC236}">
                  <a16:creationId xmlns:a16="http://schemas.microsoft.com/office/drawing/2014/main" id="{BD60485A-6ED7-4B57-A7F7-3BFC7996EB77}"/>
                </a:ext>
              </a:extLst>
            </p:cNvPr>
            <p:cNvSpPr>
              <a:spLocks noChangeShapeType="1"/>
            </p:cNvSpPr>
            <p:nvPr/>
          </p:nvSpPr>
          <p:spPr bwMode="auto">
            <a:xfrm flipV="1">
              <a:off x="2138334" y="4046539"/>
              <a:ext cx="120650" cy="595312"/>
            </a:xfrm>
            <a:prstGeom prst="line">
              <a:avLst/>
            </a:prstGeom>
            <a:noFill/>
            <a:ln w="28575">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81957" name="Text Box 38">
              <a:extLst>
                <a:ext uri="{FF2B5EF4-FFF2-40B4-BE49-F238E27FC236}">
                  <a16:creationId xmlns:a16="http://schemas.microsoft.com/office/drawing/2014/main" id="{34040BE6-17F1-4133-AEBC-8EB8BD3C1911}"/>
                </a:ext>
              </a:extLst>
            </p:cNvPr>
            <p:cNvSpPr txBox="1">
              <a:spLocks noChangeArrowheads="1"/>
            </p:cNvSpPr>
            <p:nvPr/>
          </p:nvSpPr>
          <p:spPr bwMode="auto">
            <a:xfrm>
              <a:off x="1617634" y="5334001"/>
              <a:ext cx="595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2000" b="1" i="1">
                  <a:latin typeface="Times New Roman" panose="02020603050405020304" pitchFamily="18" charset="0"/>
                  <a:ea typeface="宋体" panose="02010600030101010101" pitchFamily="2" charset="-122"/>
                </a:rPr>
                <a:t>N</a:t>
              </a:r>
              <a:r>
                <a:rPr lang="en-US" altLang="zh-CN" sz="2000" baseline="-25000">
                  <a:latin typeface="Times New Roman" panose="02020603050405020304" pitchFamily="18" charset="0"/>
                  <a:ea typeface="宋体" panose="02010600030101010101" pitchFamily="2" charset="-122"/>
                </a:rPr>
                <a:t>2</a:t>
              </a:r>
              <a:endParaRPr lang="en-US" altLang="zh-CN" sz="2000" i="1">
                <a:latin typeface="Times New Roman" panose="02020603050405020304" pitchFamily="18" charset="0"/>
                <a:ea typeface="宋体" panose="02010600030101010101" pitchFamily="2" charset="-122"/>
              </a:endParaRPr>
            </a:p>
          </p:txBody>
        </p:sp>
        <p:sp>
          <p:nvSpPr>
            <p:cNvPr id="81958" name="Text Box 39">
              <a:extLst>
                <a:ext uri="{FF2B5EF4-FFF2-40B4-BE49-F238E27FC236}">
                  <a16:creationId xmlns:a16="http://schemas.microsoft.com/office/drawing/2014/main" id="{E249A3FD-007F-4D6E-A943-0754348D08EE}"/>
                </a:ext>
              </a:extLst>
            </p:cNvPr>
            <p:cNvSpPr txBox="1">
              <a:spLocks noChangeArrowheads="1"/>
            </p:cNvSpPr>
            <p:nvPr/>
          </p:nvSpPr>
          <p:spPr bwMode="auto">
            <a:xfrm>
              <a:off x="701647" y="4117976"/>
              <a:ext cx="5143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2000" b="1" i="1">
                  <a:latin typeface="Times New Roman" panose="02020603050405020304" pitchFamily="18" charset="0"/>
                  <a:ea typeface="宋体" panose="02010600030101010101" pitchFamily="2" charset="-122"/>
                </a:rPr>
                <a:t>N</a:t>
              </a:r>
              <a:r>
                <a:rPr lang="en-US" altLang="zh-CN" sz="2000" b="1" baseline="-25000">
                  <a:latin typeface="Times New Roman" panose="02020603050405020304" pitchFamily="18" charset="0"/>
                  <a:ea typeface="宋体" panose="02010600030101010101" pitchFamily="2" charset="-122"/>
                </a:rPr>
                <a:t>1</a:t>
              </a:r>
              <a:endParaRPr lang="en-US" altLang="zh-CN" sz="2000" b="1" i="1">
                <a:latin typeface="Times New Roman" panose="02020603050405020304" pitchFamily="18" charset="0"/>
                <a:ea typeface="宋体" panose="02010600030101010101" pitchFamily="2" charset="-122"/>
              </a:endParaRPr>
            </a:p>
          </p:txBody>
        </p:sp>
        <p:sp>
          <p:nvSpPr>
            <p:cNvPr id="81959" name="Text Box 40">
              <a:extLst>
                <a:ext uri="{FF2B5EF4-FFF2-40B4-BE49-F238E27FC236}">
                  <a16:creationId xmlns:a16="http://schemas.microsoft.com/office/drawing/2014/main" id="{4C3FD4AD-4D73-4351-BBF8-0C04811BF7A0}"/>
                </a:ext>
              </a:extLst>
            </p:cNvPr>
            <p:cNvSpPr txBox="1">
              <a:spLocks noChangeArrowheads="1"/>
            </p:cNvSpPr>
            <p:nvPr/>
          </p:nvSpPr>
          <p:spPr bwMode="auto">
            <a:xfrm>
              <a:off x="2174847" y="3792539"/>
              <a:ext cx="6619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2000" b="1" i="1">
                  <a:latin typeface="Times New Roman" panose="02020603050405020304" pitchFamily="18" charset="0"/>
                  <a:ea typeface="宋体" panose="02010600030101010101" pitchFamily="2" charset="-122"/>
                </a:rPr>
                <a:t>N</a:t>
              </a:r>
              <a:r>
                <a:rPr lang="en-US" altLang="zh-CN" sz="2000" baseline="-25000">
                  <a:latin typeface="Times New Roman" panose="02020603050405020304" pitchFamily="18" charset="0"/>
                  <a:ea typeface="宋体" panose="02010600030101010101" pitchFamily="2" charset="-122"/>
                </a:rPr>
                <a:t>4</a:t>
              </a:r>
              <a:endParaRPr lang="en-US" altLang="zh-CN" sz="2000" i="1">
                <a:latin typeface="Times New Roman" panose="02020603050405020304" pitchFamily="18" charset="0"/>
                <a:ea typeface="宋体" panose="02010600030101010101" pitchFamily="2" charset="-122"/>
              </a:endParaRPr>
            </a:p>
          </p:txBody>
        </p:sp>
        <p:sp>
          <p:nvSpPr>
            <p:cNvPr id="81960" name="Text Box 41">
              <a:extLst>
                <a:ext uri="{FF2B5EF4-FFF2-40B4-BE49-F238E27FC236}">
                  <a16:creationId xmlns:a16="http://schemas.microsoft.com/office/drawing/2014/main" id="{6C6925A1-F4BB-4076-BAAE-B64248DB52B1}"/>
                </a:ext>
              </a:extLst>
            </p:cNvPr>
            <p:cNvSpPr txBox="1">
              <a:spLocks noChangeArrowheads="1"/>
            </p:cNvSpPr>
            <p:nvPr/>
          </p:nvSpPr>
          <p:spPr bwMode="auto">
            <a:xfrm>
              <a:off x="1735109" y="4152901"/>
              <a:ext cx="479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2000" b="1" i="1">
                  <a:latin typeface="Times New Roman" panose="02020603050405020304" pitchFamily="18" charset="0"/>
                  <a:ea typeface="宋体" panose="02010600030101010101" pitchFamily="2" charset="-122"/>
                </a:rPr>
                <a:t>P</a:t>
              </a:r>
            </a:p>
          </p:txBody>
        </p:sp>
        <p:sp>
          <p:nvSpPr>
            <p:cNvPr id="81961" name="Text Box 37">
              <a:extLst>
                <a:ext uri="{FF2B5EF4-FFF2-40B4-BE49-F238E27FC236}">
                  <a16:creationId xmlns:a16="http://schemas.microsoft.com/office/drawing/2014/main" id="{602B6261-80D4-417F-8AB5-087A174A32CC}"/>
                </a:ext>
              </a:extLst>
            </p:cNvPr>
            <p:cNvSpPr txBox="1">
              <a:spLocks noChangeArrowheads="1"/>
            </p:cNvSpPr>
            <p:nvPr/>
          </p:nvSpPr>
          <p:spPr bwMode="auto">
            <a:xfrm>
              <a:off x="2628872" y="4708526"/>
              <a:ext cx="66516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just">
                <a:spcBef>
                  <a:spcPct val="0"/>
                </a:spcBef>
                <a:buFontTx/>
                <a:buNone/>
              </a:pPr>
              <a:r>
                <a:rPr lang="en-US" altLang="zh-CN" sz="2000" b="1" i="1">
                  <a:latin typeface="Times New Roman" panose="02020603050405020304" pitchFamily="18" charset="0"/>
                  <a:ea typeface="宋体" panose="02010600030101010101" pitchFamily="2" charset="-122"/>
                </a:rPr>
                <a:t>N</a:t>
              </a:r>
              <a:r>
                <a:rPr lang="en-US" altLang="zh-CN" sz="2000" baseline="-25000">
                  <a:latin typeface="Times New Roman" panose="02020603050405020304" pitchFamily="18" charset="0"/>
                  <a:ea typeface="宋体" panose="02010600030101010101" pitchFamily="2" charset="-122"/>
                </a:rPr>
                <a:t>3</a:t>
              </a:r>
              <a:endParaRPr lang="en-US" altLang="zh-CN" sz="2000" i="1">
                <a:latin typeface="Times New Roman" panose="02020603050405020304" pitchFamily="18" charset="0"/>
                <a:ea typeface="宋体" panose="02010600030101010101" pitchFamily="2" charset="-122"/>
              </a:endParaRPr>
            </a:p>
          </p:txBody>
        </p:sp>
      </p:grpSp>
      <p:graphicFrame>
        <p:nvGraphicFramePr>
          <p:cNvPr id="11" name="Object 23">
            <a:extLst>
              <a:ext uri="{FF2B5EF4-FFF2-40B4-BE49-F238E27FC236}">
                <a16:creationId xmlns:a16="http://schemas.microsoft.com/office/drawing/2014/main" id="{BBD82049-1C5E-4CAE-A32B-556CD2005D01}"/>
              </a:ext>
            </a:extLst>
          </p:cNvPr>
          <p:cNvGraphicFramePr>
            <a:graphicFrameLocks noChangeAspect="1"/>
          </p:cNvGraphicFramePr>
          <p:nvPr/>
        </p:nvGraphicFramePr>
        <p:xfrm>
          <a:off x="785813" y="2928938"/>
          <a:ext cx="7077075" cy="787400"/>
        </p:xfrm>
        <a:graphic>
          <a:graphicData uri="http://schemas.openxmlformats.org/presentationml/2006/ole">
            <mc:AlternateContent xmlns:mc="http://schemas.openxmlformats.org/markup-compatibility/2006">
              <mc:Choice xmlns:v="urn:schemas-microsoft-com:vml" Requires="v">
                <p:oleObj spid="_x0000_s82043" name="Equation" r:id="rId4" imgW="1841500" imgH="203200" progId="">
                  <p:embed/>
                </p:oleObj>
              </mc:Choice>
              <mc:Fallback>
                <p:oleObj name="Equation" r:id="rId4" imgW="1841500" imgH="203200" progId="">
                  <p:embed/>
                  <p:pic>
                    <p:nvPicPr>
                      <p:cNvPr id="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813" y="2928938"/>
                        <a:ext cx="7077075"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6" name="日期占位符 2">
            <a:extLst>
              <a:ext uri="{FF2B5EF4-FFF2-40B4-BE49-F238E27FC236}">
                <a16:creationId xmlns:a16="http://schemas.microsoft.com/office/drawing/2014/main" id="{37B7614D-3CC8-4330-8310-11C9FA92346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4FDAABAB-2BC1-4C31-976E-98CAEE33C9A2}"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52268" name="Picture 44">
            <a:extLst>
              <a:ext uri="{FF2B5EF4-FFF2-40B4-BE49-F238E27FC236}">
                <a16:creationId xmlns:a16="http://schemas.microsoft.com/office/drawing/2014/main" id="{DAB23ACA-D10B-4A51-BE66-B9294330B7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35525" y="4071938"/>
            <a:ext cx="2852738"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Effect transition="in" filter="blinds(horizontal)">
                                      <p:cBhvr>
                                        <p:cTn id="7" dur="500"/>
                                        <p:tgtEl>
                                          <p:spTgt spid="1946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461">
                                            <p:txEl>
                                              <p:pRg st="1" end="1"/>
                                            </p:txEl>
                                          </p:spTgt>
                                        </p:tgtEl>
                                        <p:attrNameLst>
                                          <p:attrName>style.visibility</p:attrName>
                                        </p:attrNameLst>
                                      </p:cBhvr>
                                      <p:to>
                                        <p:strVal val="visible"/>
                                      </p:to>
                                    </p:set>
                                    <p:animEffect transition="in" filter="blinds(horizontal)">
                                      <p:cBhvr>
                                        <p:cTn id="17" dur="500"/>
                                        <p:tgtEl>
                                          <p:spTgt spid="1946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2268"/>
                                        </p:tgtEl>
                                        <p:attrNameLst>
                                          <p:attrName>style.visibility</p:attrName>
                                        </p:attrNameLst>
                                      </p:cBhvr>
                                      <p:to>
                                        <p:strVal val="visible"/>
                                      </p:to>
                                    </p:set>
                                    <p:animEffect transition="in" filter="fade">
                                      <p:cBhvr>
                                        <p:cTn id="22" dur="500"/>
                                        <p:tgtEl>
                                          <p:spTgt spid="522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9461">
                                            <p:txEl>
                                              <p:pRg st="2" end="2"/>
                                            </p:txEl>
                                          </p:spTgt>
                                        </p:tgtEl>
                                        <p:attrNameLst>
                                          <p:attrName>style.visibility</p:attrName>
                                        </p:attrNameLst>
                                      </p:cBhvr>
                                      <p:to>
                                        <p:strVal val="visible"/>
                                      </p:to>
                                    </p:set>
                                    <p:animEffect transition="in" filter="blinds(horizontal)">
                                      <p:cBhvr>
                                        <p:cTn id="27" dur="500"/>
                                        <p:tgtEl>
                                          <p:spTgt spid="1946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3">
            <a:extLst>
              <a:ext uri="{FF2B5EF4-FFF2-40B4-BE49-F238E27FC236}">
                <a16:creationId xmlns:a16="http://schemas.microsoft.com/office/drawing/2014/main" id="{C0A51DF5-C18B-4111-8C77-A3BE25E2A245}"/>
              </a:ext>
            </a:extLst>
          </p:cNvPr>
          <p:cNvSpPr>
            <a:spLocks noGrp="1" noChangeArrowheads="1"/>
          </p:cNvSpPr>
          <p:nvPr>
            <p:ph type="body" idx="1"/>
          </p:nvPr>
        </p:nvSpPr>
        <p:spPr>
          <a:xfrm>
            <a:off x="214313" y="1071563"/>
            <a:ext cx="8763000" cy="5181600"/>
          </a:xfrm>
        </p:spPr>
        <p:txBody>
          <a:bodyPr/>
          <a:lstStyle/>
          <a:p>
            <a:pPr eaLnBrk="1" hangingPunct="1"/>
            <a:r>
              <a:rPr lang="zh-CN" altLang="en-US"/>
              <a:t>插值方法</a:t>
            </a:r>
            <a:r>
              <a:rPr lang="en-US" altLang="zh-CN"/>
              <a:t>: </a:t>
            </a:r>
            <a:r>
              <a:rPr lang="zh-CN" altLang="en-US"/>
              <a:t>同</a:t>
            </a:r>
            <a:r>
              <a:rPr lang="en-US" altLang="zh-CN"/>
              <a:t>Gouraud,</a:t>
            </a:r>
            <a:r>
              <a:rPr lang="zh-CN" altLang="en-US"/>
              <a:t>双线性插值</a:t>
            </a:r>
          </a:p>
          <a:p>
            <a:pPr eaLnBrk="1" hangingPunct="1"/>
            <a:r>
              <a:rPr lang="zh-CN" altLang="en-US"/>
              <a:t>插值对象</a:t>
            </a:r>
            <a:r>
              <a:rPr lang="en-US" altLang="zh-CN"/>
              <a:t>: </a:t>
            </a:r>
            <a:r>
              <a:rPr lang="zh-CN" altLang="en-US"/>
              <a:t>各像素对应法向</a:t>
            </a:r>
            <a:endParaRPr lang="en-US" altLang="zh-CN"/>
          </a:p>
          <a:p>
            <a:pPr eaLnBrk="1" hangingPunct="1"/>
            <a:r>
              <a:rPr lang="zh-CN" altLang="en-US"/>
              <a:t>正确地模拟高光</a:t>
            </a:r>
            <a:r>
              <a:rPr lang="en-US" altLang="zh-CN"/>
              <a:t>,</a:t>
            </a:r>
            <a:r>
              <a:rPr lang="zh-CN" altLang="en-US"/>
              <a:t>明显减轻马赫带效应</a:t>
            </a:r>
            <a:endParaRPr lang="en-US" altLang="zh-CN"/>
          </a:p>
          <a:p>
            <a:pPr eaLnBrk="1" hangingPunct="1"/>
            <a:r>
              <a:rPr lang="zh-CN" altLang="en-US"/>
              <a:t>运算量与</a:t>
            </a:r>
            <a:r>
              <a:rPr lang="en-US" altLang="zh-CN"/>
              <a:t>Gouraud</a:t>
            </a:r>
            <a:r>
              <a:rPr lang="zh-CN" altLang="en-US"/>
              <a:t>比较</a:t>
            </a:r>
            <a:r>
              <a:rPr lang="en-US" altLang="zh-CN"/>
              <a:t>??</a:t>
            </a:r>
          </a:p>
        </p:txBody>
      </p:sp>
      <p:sp>
        <p:nvSpPr>
          <p:cNvPr id="83971" name="标题 5">
            <a:extLst>
              <a:ext uri="{FF2B5EF4-FFF2-40B4-BE49-F238E27FC236}">
                <a16:creationId xmlns:a16="http://schemas.microsoft.com/office/drawing/2014/main" id="{A5FF68F4-6560-4E4C-A9E3-B2EA8FEAE9E9}"/>
              </a:ext>
            </a:extLst>
          </p:cNvPr>
          <p:cNvSpPr>
            <a:spLocks noGrp="1" noChangeArrowheads="1"/>
          </p:cNvSpPr>
          <p:nvPr>
            <p:ph type="title"/>
          </p:nvPr>
        </p:nvSpPr>
        <p:spPr/>
        <p:txBody>
          <a:bodyPr/>
          <a:lstStyle/>
          <a:p>
            <a:r>
              <a:rPr lang="en-US" altLang="zh-CN"/>
              <a:t>Phong</a:t>
            </a:r>
            <a:r>
              <a:rPr lang="zh-CN" altLang="en-US"/>
              <a:t>双线性法向插值</a:t>
            </a:r>
          </a:p>
        </p:txBody>
      </p:sp>
      <p:pic>
        <p:nvPicPr>
          <p:cNvPr id="54" name="Picture 0" descr="明暗模型的处理方法">
            <a:extLst>
              <a:ext uri="{FF2B5EF4-FFF2-40B4-BE49-F238E27FC236}">
                <a16:creationId xmlns:a16="http://schemas.microsoft.com/office/drawing/2014/main" id="{F9BE9F26-15AD-47AF-8EB8-08ABED35B4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500" y="3573463"/>
            <a:ext cx="5907088"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日期占位符 1">
            <a:extLst>
              <a:ext uri="{FF2B5EF4-FFF2-40B4-BE49-F238E27FC236}">
                <a16:creationId xmlns:a16="http://schemas.microsoft.com/office/drawing/2014/main" id="{1C523F3E-C8C1-47F2-85CC-BCA4569A393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A16E0C30-B466-4E57-B1FF-8EE9DED57C33}"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Effect transition="in" filter="blinds(horizontal)">
                                      <p:cBhvr>
                                        <p:cTn id="7" dur="500"/>
                                        <p:tgtEl>
                                          <p:spTgt spid="1946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9461">
                                            <p:txEl>
                                              <p:pRg st="1" end="1"/>
                                            </p:txEl>
                                          </p:spTgt>
                                        </p:tgtEl>
                                        <p:attrNameLst>
                                          <p:attrName>style.visibility</p:attrName>
                                        </p:attrNameLst>
                                      </p:cBhvr>
                                      <p:to>
                                        <p:strVal val="visible"/>
                                      </p:to>
                                    </p:set>
                                    <p:animEffect transition="in" filter="blinds(horizontal)">
                                      <p:cBhvr>
                                        <p:cTn id="12" dur="500"/>
                                        <p:tgtEl>
                                          <p:spTgt spid="1946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461">
                                            <p:txEl>
                                              <p:pRg st="2" end="2"/>
                                            </p:txEl>
                                          </p:spTgt>
                                        </p:tgtEl>
                                        <p:attrNameLst>
                                          <p:attrName>style.visibility</p:attrName>
                                        </p:attrNameLst>
                                      </p:cBhvr>
                                      <p:to>
                                        <p:strVal val="visible"/>
                                      </p:to>
                                    </p:set>
                                    <p:animEffect transition="in" filter="blinds(horizontal)">
                                      <p:cBhvr>
                                        <p:cTn id="17" dur="500"/>
                                        <p:tgtEl>
                                          <p:spTgt spid="1946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9461">
                                            <p:txEl>
                                              <p:pRg st="3" end="3"/>
                                            </p:txEl>
                                          </p:spTgt>
                                        </p:tgtEl>
                                        <p:attrNameLst>
                                          <p:attrName>style.visibility</p:attrName>
                                        </p:attrNameLst>
                                      </p:cBhvr>
                                      <p:to>
                                        <p:strVal val="visible"/>
                                      </p:to>
                                    </p:set>
                                    <p:animEffect transition="in" filter="blinds(horizontal)">
                                      <p:cBhvr>
                                        <p:cTn id="22" dur="500"/>
                                        <p:tgtEl>
                                          <p:spTgt spid="1946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checkerboard(across)">
                                      <p:cBhvr>
                                        <p:cTn id="2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6F8B68AA-4AD0-4AD0-BF91-BBBA092CEF32}"/>
              </a:ext>
            </a:extLst>
          </p:cNvPr>
          <p:cNvSpPr>
            <a:spLocks noGrp="1" noChangeArrowheads="1"/>
          </p:cNvSpPr>
          <p:nvPr>
            <p:ph type="title"/>
          </p:nvPr>
        </p:nvSpPr>
        <p:spPr/>
        <p:txBody>
          <a:bodyPr/>
          <a:lstStyle/>
          <a:p>
            <a:r>
              <a:rPr lang="zh-CN" altLang="en-US" dirty="0">
                <a:solidFill>
                  <a:srgbClr val="333399"/>
                </a:solidFill>
              </a:rPr>
              <a:t>颜色空间</a:t>
            </a:r>
            <a:endParaRPr lang="zh-CN" altLang="en-US" dirty="0">
              <a:ea typeface="宋体" panose="02010600030101010101" pitchFamily="2" charset="-122"/>
            </a:endParaRPr>
          </a:p>
        </p:txBody>
      </p:sp>
      <p:sp>
        <p:nvSpPr>
          <p:cNvPr id="9221" name="日期占位符 1">
            <a:extLst>
              <a:ext uri="{FF2B5EF4-FFF2-40B4-BE49-F238E27FC236}">
                <a16:creationId xmlns:a16="http://schemas.microsoft.com/office/drawing/2014/main" id="{5CC38CD9-0BB5-4C07-B40F-3E7C05FAB39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6B74F2C-979B-4E2C-8018-CA53B8DAEE7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a:xfrm>
            <a:off x="228600" y="980727"/>
            <a:ext cx="8763000" cy="5480397"/>
          </a:xfrm>
        </p:spPr>
        <p:txBody>
          <a:bodyPr/>
          <a:lstStyle/>
          <a:p>
            <a:r>
              <a:rPr lang="zh-CN" altLang="en-US" sz="2400" dirty="0"/>
              <a:t>颜色究竟如何来进行表示？必须建立模型和理论基础</a:t>
            </a:r>
            <a:endParaRPr lang="en-US" altLang="zh-CN" sz="2400" dirty="0"/>
          </a:p>
          <a:p>
            <a:r>
              <a:rPr lang="zh-CN" altLang="en-US" sz="2400" dirty="0"/>
              <a:t>三色理论：原色和基色</a:t>
            </a:r>
            <a:endParaRPr lang="en-US" altLang="zh-CN" sz="2400" dirty="0"/>
          </a:p>
          <a:p>
            <a:r>
              <a:rPr lang="zh-CN" altLang="en-US" sz="2400" dirty="0"/>
              <a:t>用三维空间中的一个点来表示一种颜色，用这种方式描述的所有色彩的集合称为颜色空间</a:t>
            </a:r>
            <a:endParaRPr lang="en-US" altLang="zh-CN" sz="2400" dirty="0"/>
          </a:p>
          <a:p>
            <a:r>
              <a:rPr lang="zh-CN" altLang="en-US" sz="2400" dirty="0"/>
              <a:t>任何一种颜色空间都只能是自然界中可见光的一个子集，无法包含所有的可见光</a:t>
            </a:r>
            <a:endParaRPr lang="en-US" altLang="zh-CN" sz="2400" dirty="0"/>
          </a:p>
          <a:p>
            <a:r>
              <a:rPr lang="zh-CN" altLang="en-US" sz="2400" dirty="0"/>
              <a:t>国际照明委员会</a:t>
            </a:r>
            <a:r>
              <a:rPr lang="en-US" altLang="zh-CN" sz="2400" dirty="0"/>
              <a:t>CIE</a:t>
            </a:r>
          </a:p>
          <a:p>
            <a:r>
              <a:rPr lang="en-US" altLang="zh-CN" sz="2400" dirty="0"/>
              <a:t>RGB</a:t>
            </a:r>
            <a:r>
              <a:rPr lang="zh-CN" altLang="en-US" sz="2400" dirty="0"/>
              <a:t>三基色</a:t>
            </a:r>
            <a:endParaRPr lang="en-US" altLang="zh-CN" sz="2400" dirty="0"/>
          </a:p>
          <a:p>
            <a:r>
              <a:rPr lang="zh-CN" altLang="en-US" sz="2400" dirty="0"/>
              <a:t>虚构的</a:t>
            </a:r>
            <a:r>
              <a:rPr lang="en-US" altLang="zh-CN" sz="2400" dirty="0"/>
              <a:t>XYZ</a:t>
            </a:r>
            <a:r>
              <a:rPr lang="zh-CN" altLang="en-US" sz="2400" dirty="0"/>
              <a:t>三基色</a:t>
            </a:r>
            <a:endParaRPr lang="en-US" altLang="zh-CN" sz="2400" dirty="0"/>
          </a:p>
        </p:txBody>
      </p:sp>
    </p:spTree>
    <p:extLst>
      <p:ext uri="{BB962C8B-B14F-4D97-AF65-F5344CB8AC3E}">
        <p14:creationId xmlns:p14="http://schemas.microsoft.com/office/powerpoint/2010/main" val="341960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3">
            <a:extLst>
              <a:ext uri="{FF2B5EF4-FFF2-40B4-BE49-F238E27FC236}">
                <a16:creationId xmlns:a16="http://schemas.microsoft.com/office/drawing/2014/main" id="{AF59D858-A556-4F76-905D-CFC3937D51FB}"/>
              </a:ext>
            </a:extLst>
          </p:cNvPr>
          <p:cNvSpPr>
            <a:spLocks noGrp="1" noChangeArrowheads="1"/>
          </p:cNvSpPr>
          <p:nvPr>
            <p:ph type="body" idx="1"/>
          </p:nvPr>
        </p:nvSpPr>
        <p:spPr>
          <a:xfrm>
            <a:off x="214313" y="1071563"/>
            <a:ext cx="8763000" cy="5181600"/>
          </a:xfrm>
        </p:spPr>
        <p:txBody>
          <a:bodyPr/>
          <a:lstStyle/>
          <a:p>
            <a:pPr eaLnBrk="1" hangingPunct="1"/>
            <a:r>
              <a:rPr lang="zh-CN" altLang="en-US"/>
              <a:t>由于</a:t>
            </a:r>
            <a:r>
              <a:rPr lang="en-US" altLang="zh-CN"/>
              <a:t>N</a:t>
            </a:r>
            <a:r>
              <a:rPr lang="zh-CN" altLang="en-US"/>
              <a:t>为矢量，故法向量插值时计算量较大，影响了它在一些实时图形系统中的应用</a:t>
            </a:r>
            <a:endParaRPr lang="en-US" altLang="zh-CN"/>
          </a:p>
          <a:p>
            <a:pPr eaLnBrk="1" hangingPunct="1"/>
            <a:r>
              <a:rPr lang="zh-CN" altLang="en-US"/>
              <a:t>所花费时间通常是</a:t>
            </a:r>
            <a:r>
              <a:rPr lang="en-US" altLang="zh-CN"/>
              <a:t>Gouraud</a:t>
            </a:r>
            <a:r>
              <a:rPr lang="zh-CN" altLang="en-US"/>
              <a:t>方法的</a:t>
            </a:r>
            <a:r>
              <a:rPr lang="en-US" altLang="zh-CN"/>
              <a:t>6</a:t>
            </a:r>
            <a:r>
              <a:rPr lang="zh-CN" altLang="en-US"/>
              <a:t>到</a:t>
            </a:r>
            <a:r>
              <a:rPr lang="en-US" altLang="zh-CN"/>
              <a:t>8</a:t>
            </a:r>
            <a:r>
              <a:rPr lang="zh-CN" altLang="en-US"/>
              <a:t>倍</a:t>
            </a:r>
            <a:endParaRPr lang="en-US" altLang="zh-CN"/>
          </a:p>
          <a:p>
            <a:pPr eaLnBrk="1" hangingPunct="1"/>
            <a:r>
              <a:rPr lang="en-US" altLang="zh-CN"/>
              <a:t>OpenGL</a:t>
            </a:r>
            <a:r>
              <a:rPr lang="zh-CN" altLang="en-US"/>
              <a:t>实现的是</a:t>
            </a:r>
            <a:r>
              <a:rPr lang="en-US" altLang="zh-CN"/>
              <a:t>Gouraud</a:t>
            </a:r>
            <a:r>
              <a:rPr lang="zh-CN" altLang="en-US"/>
              <a:t>方法</a:t>
            </a:r>
            <a:endParaRPr lang="en-US" altLang="zh-CN"/>
          </a:p>
          <a:p>
            <a:pPr eaLnBrk="1" hangingPunct="1"/>
            <a:endParaRPr lang="en-US" altLang="zh-CN"/>
          </a:p>
        </p:txBody>
      </p:sp>
      <p:sp>
        <p:nvSpPr>
          <p:cNvPr id="86019" name="标题 5">
            <a:extLst>
              <a:ext uri="{FF2B5EF4-FFF2-40B4-BE49-F238E27FC236}">
                <a16:creationId xmlns:a16="http://schemas.microsoft.com/office/drawing/2014/main" id="{EDDD1BC1-49B6-45C0-85E7-6EF6A9D24317}"/>
              </a:ext>
            </a:extLst>
          </p:cNvPr>
          <p:cNvSpPr>
            <a:spLocks noGrp="1" noChangeArrowheads="1"/>
          </p:cNvSpPr>
          <p:nvPr>
            <p:ph type="title"/>
          </p:nvPr>
        </p:nvSpPr>
        <p:spPr/>
        <p:txBody>
          <a:bodyPr/>
          <a:lstStyle/>
          <a:p>
            <a:r>
              <a:rPr lang="en-US" altLang="zh-CN"/>
              <a:t>Phong</a:t>
            </a:r>
            <a:r>
              <a:rPr lang="zh-CN" altLang="en-US"/>
              <a:t>双线性法向插值</a:t>
            </a:r>
          </a:p>
        </p:txBody>
      </p:sp>
      <p:sp>
        <p:nvSpPr>
          <p:cNvPr id="86020" name="日期占位符 1">
            <a:extLst>
              <a:ext uri="{FF2B5EF4-FFF2-40B4-BE49-F238E27FC236}">
                <a16:creationId xmlns:a16="http://schemas.microsoft.com/office/drawing/2014/main" id="{C7A35077-2A8E-4947-8442-88D09B541AF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77245DC4-8D8C-4A87-8B69-58689868670F}"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86021" name="Picture 3">
            <a:extLst>
              <a:ext uri="{FF2B5EF4-FFF2-40B4-BE49-F238E27FC236}">
                <a16:creationId xmlns:a16="http://schemas.microsoft.com/office/drawing/2014/main" id="{72EDE3F1-70D9-42BD-972D-DA99DB678E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3639" t="26315" r="9885" b="33684"/>
          <a:stretch>
            <a:fillRect/>
          </a:stretch>
        </p:blipFill>
        <p:spPr bwMode="ltGray">
          <a:xfrm>
            <a:off x="4540250" y="3714750"/>
            <a:ext cx="4484688" cy="293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4">
            <a:extLst>
              <a:ext uri="{FF2B5EF4-FFF2-40B4-BE49-F238E27FC236}">
                <a16:creationId xmlns:a16="http://schemas.microsoft.com/office/drawing/2014/main" id="{BA4E6BD6-FB92-4724-87F3-771B514ED2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23639" t="26315" r="9885" b="32631"/>
          <a:stretch>
            <a:fillRect/>
          </a:stretch>
        </p:blipFill>
        <p:spPr bwMode="ltGray">
          <a:xfrm>
            <a:off x="179388" y="3714750"/>
            <a:ext cx="417830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Effect transition="in" filter="blinds(horizontal)">
                                      <p:cBhvr>
                                        <p:cTn id="7" dur="500"/>
                                        <p:tgtEl>
                                          <p:spTgt spid="1946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9461">
                                            <p:txEl>
                                              <p:pRg st="1" end="1"/>
                                            </p:txEl>
                                          </p:spTgt>
                                        </p:tgtEl>
                                        <p:attrNameLst>
                                          <p:attrName>style.visibility</p:attrName>
                                        </p:attrNameLst>
                                      </p:cBhvr>
                                      <p:to>
                                        <p:strVal val="visible"/>
                                      </p:to>
                                    </p:set>
                                    <p:animEffect transition="in" filter="blinds(horizontal)">
                                      <p:cBhvr>
                                        <p:cTn id="12" dur="500"/>
                                        <p:tgtEl>
                                          <p:spTgt spid="1946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461">
                                            <p:txEl>
                                              <p:pRg st="2" end="2"/>
                                            </p:txEl>
                                          </p:spTgt>
                                        </p:tgtEl>
                                        <p:attrNameLst>
                                          <p:attrName>style.visibility</p:attrName>
                                        </p:attrNameLst>
                                      </p:cBhvr>
                                      <p:to>
                                        <p:strVal val="visible"/>
                                      </p:to>
                                    </p:set>
                                    <p:animEffect transition="in" filter="blinds(horizontal)">
                                      <p:cBhvr>
                                        <p:cTn id="17" dur="500"/>
                                        <p:tgtEl>
                                          <p:spTgt spid="194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descr="msotw9_temp0">
            <a:extLst>
              <a:ext uri="{FF2B5EF4-FFF2-40B4-BE49-F238E27FC236}">
                <a16:creationId xmlns:a16="http://schemas.microsoft.com/office/drawing/2014/main" id="{E0465F27-4FB8-4C18-9810-53F1D67312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57513"/>
          <a:stretch>
            <a:fillRect/>
          </a:stretch>
        </p:blipFill>
        <p:spPr bwMode="ltGray">
          <a:xfrm>
            <a:off x="228600" y="2838450"/>
            <a:ext cx="4318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5" descr="msotw9_temp0">
            <a:extLst>
              <a:ext uri="{FF2B5EF4-FFF2-40B4-BE49-F238E27FC236}">
                <a16:creationId xmlns:a16="http://schemas.microsoft.com/office/drawing/2014/main" id="{E0DF85AF-5D8C-430E-BCCD-F1936880EA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56995"/>
          <a:stretch>
            <a:fillRect/>
          </a:stretch>
        </p:blipFill>
        <p:spPr bwMode="ltGray">
          <a:xfrm>
            <a:off x="4648200" y="2819400"/>
            <a:ext cx="43180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标题 5">
            <a:extLst>
              <a:ext uri="{FF2B5EF4-FFF2-40B4-BE49-F238E27FC236}">
                <a16:creationId xmlns:a16="http://schemas.microsoft.com/office/drawing/2014/main" id="{5533954F-8049-4AB9-BEB6-21CA33B88F30}"/>
              </a:ext>
            </a:extLst>
          </p:cNvPr>
          <p:cNvSpPr>
            <a:spLocks noGrp="1" noChangeArrowheads="1"/>
          </p:cNvSpPr>
          <p:nvPr>
            <p:ph type="title"/>
          </p:nvPr>
        </p:nvSpPr>
        <p:spPr/>
        <p:txBody>
          <a:bodyPr/>
          <a:lstStyle/>
          <a:p>
            <a:r>
              <a:rPr lang="en-US" altLang="zh-CN"/>
              <a:t>Gouraud v.s. Phong</a:t>
            </a:r>
            <a:endParaRPr lang="zh-CN" altLang="en-US"/>
          </a:p>
        </p:txBody>
      </p:sp>
      <p:sp>
        <p:nvSpPr>
          <p:cNvPr id="88069" name="日期占位符 1">
            <a:extLst>
              <a:ext uri="{FF2B5EF4-FFF2-40B4-BE49-F238E27FC236}">
                <a16:creationId xmlns:a16="http://schemas.microsoft.com/office/drawing/2014/main" id="{6AB176AF-A5AD-49F3-BB07-D42B9070F95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D552C83-4B8B-46C7-9ACB-72CEB7B0FCB9}"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BACE8B3E-F7B2-41EB-B119-CBCAD95BD55B}"/>
              </a:ext>
            </a:extLst>
          </p:cNvPr>
          <p:cNvSpPr>
            <a:spLocks noGrp="1" noChangeArrowheads="1"/>
          </p:cNvSpPr>
          <p:nvPr>
            <p:ph type="title"/>
          </p:nvPr>
        </p:nvSpPr>
        <p:spPr/>
        <p:txBody>
          <a:bodyPr/>
          <a:lstStyle/>
          <a:p>
            <a:r>
              <a:rPr lang="zh-CN" altLang="en-US" dirty="0"/>
              <a:t>光照与明暗处理总结</a:t>
            </a:r>
          </a:p>
        </p:txBody>
      </p:sp>
      <p:sp>
        <p:nvSpPr>
          <p:cNvPr id="62467" name="内容占位符 2">
            <a:extLst>
              <a:ext uri="{FF2B5EF4-FFF2-40B4-BE49-F238E27FC236}">
                <a16:creationId xmlns:a16="http://schemas.microsoft.com/office/drawing/2014/main" id="{48CC3E9F-A632-4451-97AB-7C199B5A76C7}"/>
              </a:ext>
            </a:extLst>
          </p:cNvPr>
          <p:cNvSpPr>
            <a:spLocks noGrp="1" noChangeArrowheads="1"/>
          </p:cNvSpPr>
          <p:nvPr>
            <p:ph idx="1"/>
          </p:nvPr>
        </p:nvSpPr>
        <p:spPr/>
        <p:txBody>
          <a:bodyPr/>
          <a:lstStyle/>
          <a:p>
            <a:r>
              <a:rPr lang="zh-CN" altLang="en-US" dirty="0">
                <a:latin typeface="宋体" panose="02010600030101010101" pitchFamily="2" charset="-122"/>
                <a:ea typeface="宋体" panose="02010600030101010101" pitchFamily="2" charset="-122"/>
              </a:rPr>
              <a:t>光照模型：光照的模拟计算</a:t>
            </a:r>
          </a:p>
          <a:p>
            <a:r>
              <a:rPr lang="zh-CN" altLang="en-US" dirty="0">
                <a:latin typeface="宋体" panose="02010600030101010101" pitchFamily="2" charset="-122"/>
                <a:ea typeface="宋体" panose="02010600030101010101" pitchFamily="2" charset="-122"/>
              </a:rPr>
              <a:t>明暗处理技术：表面</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像素级别亮度计算</a:t>
            </a:r>
          </a:p>
          <a:p>
            <a:endParaRPr lang="zh-CN" altLang="en-US" dirty="0"/>
          </a:p>
          <a:p>
            <a:endParaRPr lang="zh-CN" altLang="en-US" dirty="0"/>
          </a:p>
        </p:txBody>
      </p:sp>
      <p:sp>
        <p:nvSpPr>
          <p:cNvPr id="62468" name="日期占位符 3">
            <a:extLst>
              <a:ext uri="{FF2B5EF4-FFF2-40B4-BE49-F238E27FC236}">
                <a16:creationId xmlns:a16="http://schemas.microsoft.com/office/drawing/2014/main" id="{5210CDEE-E3D9-4990-A169-C2264D7DA0F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2FBBBF6-87A1-4EEA-95EE-53F70890443F}"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pic>
        <p:nvPicPr>
          <p:cNvPr id="5" name="Picture 41">
            <a:extLst>
              <a:ext uri="{FF2B5EF4-FFF2-40B4-BE49-F238E27FC236}">
                <a16:creationId xmlns:a16="http://schemas.microsoft.com/office/drawing/2014/main" id="{89F214F8-4B1A-4C2D-B11F-C86EBBA598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4251150"/>
            <a:ext cx="296227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6">
            <a:extLst>
              <a:ext uri="{FF2B5EF4-FFF2-40B4-BE49-F238E27FC236}">
                <a16:creationId xmlns:a16="http://schemas.microsoft.com/office/drawing/2014/main" id="{2A467F78-0AF5-4955-9533-10E978757236}"/>
              </a:ext>
            </a:extLst>
          </p:cNvPr>
          <p:cNvGraphicFramePr>
            <a:graphicFrameLocks noChangeAspect="1"/>
          </p:cNvGraphicFramePr>
          <p:nvPr>
            <p:extLst>
              <p:ext uri="{D42A27DB-BD31-4B8C-83A1-F6EECF244321}">
                <p14:modId xmlns:p14="http://schemas.microsoft.com/office/powerpoint/2010/main" val="3396483390"/>
              </p:ext>
            </p:extLst>
          </p:nvPr>
        </p:nvGraphicFramePr>
        <p:xfrm>
          <a:off x="293389" y="3479800"/>
          <a:ext cx="5267325" cy="2981325"/>
        </p:xfrm>
        <a:graphic>
          <a:graphicData uri="http://schemas.openxmlformats.org/presentationml/2006/ole">
            <mc:AlternateContent xmlns:mc="http://schemas.openxmlformats.org/markup-compatibility/2006">
              <mc:Choice xmlns:v="urn:schemas-microsoft-com:vml" Requires="v">
                <p:oleObj spid="_x0000_s85073" name="Visio" r:id="rId4" imgW="6990702" imgH="3953980" progId="">
                  <p:embed/>
                </p:oleObj>
              </mc:Choice>
              <mc:Fallback>
                <p:oleObj name="Visio" r:id="rId4" imgW="6990702" imgH="395398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389" y="3479800"/>
                        <a:ext cx="5267325" cy="298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929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BACE8B3E-F7B2-41EB-B119-CBCAD95BD55B}"/>
              </a:ext>
            </a:extLst>
          </p:cNvPr>
          <p:cNvSpPr>
            <a:spLocks noGrp="1" noChangeArrowheads="1"/>
          </p:cNvSpPr>
          <p:nvPr>
            <p:ph type="title"/>
          </p:nvPr>
        </p:nvSpPr>
        <p:spPr/>
        <p:txBody>
          <a:bodyPr/>
          <a:lstStyle/>
          <a:p>
            <a:r>
              <a:rPr lang="en-US" altLang="zh-CN" dirty="0"/>
              <a:t>OpenGL</a:t>
            </a:r>
            <a:r>
              <a:rPr lang="zh-CN" altLang="en-US" dirty="0"/>
              <a:t>的光照处理</a:t>
            </a:r>
          </a:p>
        </p:txBody>
      </p:sp>
      <p:sp>
        <p:nvSpPr>
          <p:cNvPr id="62467" name="内容占位符 2">
            <a:extLst>
              <a:ext uri="{FF2B5EF4-FFF2-40B4-BE49-F238E27FC236}">
                <a16:creationId xmlns:a16="http://schemas.microsoft.com/office/drawing/2014/main" id="{48CC3E9F-A632-4451-97AB-7C199B5A76C7}"/>
              </a:ext>
            </a:extLst>
          </p:cNvPr>
          <p:cNvSpPr>
            <a:spLocks noGrp="1" noChangeArrowheads="1"/>
          </p:cNvSpPr>
          <p:nvPr>
            <p:ph idx="1"/>
          </p:nvPr>
        </p:nvSpPr>
        <p:spPr/>
        <p:txBody>
          <a:bodyPr/>
          <a:lstStyle/>
          <a:p>
            <a:r>
              <a:rPr lang="zh-CN" altLang="en-US" dirty="0"/>
              <a:t>处理步骤</a:t>
            </a:r>
            <a:endParaRPr lang="en-US" altLang="zh-CN" dirty="0"/>
          </a:p>
          <a:p>
            <a:pPr lvl="1"/>
            <a:r>
              <a:rPr lang="zh-CN" altLang="en-US" dirty="0"/>
              <a:t>设置明暗处理模式</a:t>
            </a:r>
            <a:endParaRPr lang="en-US" altLang="zh-CN" dirty="0"/>
          </a:p>
          <a:p>
            <a:pPr lvl="1"/>
            <a:r>
              <a:rPr lang="zh-CN" altLang="en-US" dirty="0"/>
              <a:t>设置光源</a:t>
            </a:r>
            <a:endParaRPr lang="en-US" altLang="zh-CN" dirty="0"/>
          </a:p>
          <a:p>
            <a:pPr lvl="1"/>
            <a:r>
              <a:rPr lang="zh-CN" altLang="en-US" dirty="0"/>
              <a:t>设置物体</a:t>
            </a:r>
            <a:endParaRPr lang="en-US" altLang="zh-CN" dirty="0"/>
          </a:p>
          <a:p>
            <a:r>
              <a:rPr lang="zh-CN" altLang="en-US" dirty="0"/>
              <a:t>光源</a:t>
            </a:r>
            <a:endParaRPr lang="en-US" altLang="zh-CN" dirty="0"/>
          </a:p>
          <a:p>
            <a:r>
              <a:rPr lang="zh-CN" altLang="en-US" dirty="0"/>
              <a:t>物体</a:t>
            </a:r>
            <a:endParaRPr lang="en-US" altLang="zh-CN" dirty="0"/>
          </a:p>
          <a:p>
            <a:r>
              <a:rPr lang="zh-CN" altLang="en-US" dirty="0"/>
              <a:t>各个参数都紧紧地围绕</a:t>
            </a:r>
            <a:r>
              <a:rPr lang="en-US" altLang="zh-CN" dirty="0"/>
              <a:t>RBG</a:t>
            </a:r>
            <a:r>
              <a:rPr lang="zh-CN" altLang="en-US" dirty="0"/>
              <a:t>三基色来进行处理</a:t>
            </a:r>
          </a:p>
          <a:p>
            <a:endParaRPr lang="zh-CN" altLang="en-US" dirty="0"/>
          </a:p>
        </p:txBody>
      </p:sp>
      <p:sp>
        <p:nvSpPr>
          <p:cNvPr id="62468" name="日期占位符 3">
            <a:extLst>
              <a:ext uri="{FF2B5EF4-FFF2-40B4-BE49-F238E27FC236}">
                <a16:creationId xmlns:a16="http://schemas.microsoft.com/office/drawing/2014/main" id="{5210CDEE-E3D9-4990-A169-C2264D7DA0F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2FBBBF6-87A1-4EEA-95EE-53F70890443F}"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11949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BACE8B3E-F7B2-41EB-B119-CBCAD95BD55B}"/>
              </a:ext>
            </a:extLst>
          </p:cNvPr>
          <p:cNvSpPr>
            <a:spLocks noGrp="1" noChangeArrowheads="1"/>
          </p:cNvSpPr>
          <p:nvPr>
            <p:ph type="title"/>
          </p:nvPr>
        </p:nvSpPr>
        <p:spPr/>
        <p:txBody>
          <a:bodyPr/>
          <a:lstStyle/>
          <a:p>
            <a:r>
              <a:rPr lang="en-US" altLang="zh-CN" dirty="0"/>
              <a:t>OpenGL</a:t>
            </a:r>
            <a:r>
              <a:rPr lang="zh-CN" altLang="en-US" dirty="0"/>
              <a:t>的光照处理</a:t>
            </a:r>
          </a:p>
        </p:txBody>
      </p:sp>
      <p:sp>
        <p:nvSpPr>
          <p:cNvPr id="62467" name="内容占位符 2">
            <a:extLst>
              <a:ext uri="{FF2B5EF4-FFF2-40B4-BE49-F238E27FC236}">
                <a16:creationId xmlns:a16="http://schemas.microsoft.com/office/drawing/2014/main" id="{48CC3E9F-A632-4451-97AB-7C199B5A76C7}"/>
              </a:ext>
            </a:extLst>
          </p:cNvPr>
          <p:cNvSpPr>
            <a:spLocks noGrp="1" noChangeArrowheads="1"/>
          </p:cNvSpPr>
          <p:nvPr>
            <p:ph idx="1"/>
          </p:nvPr>
        </p:nvSpPr>
        <p:spPr/>
        <p:txBody>
          <a:bodyPr/>
          <a:lstStyle/>
          <a:p>
            <a:r>
              <a:rPr lang="zh-CN" altLang="en-US" dirty="0"/>
              <a:t>明暗处理模式</a:t>
            </a:r>
            <a:endParaRPr lang="en-US" altLang="zh-CN" dirty="0"/>
          </a:p>
          <a:p>
            <a:pPr lvl="1"/>
            <a:r>
              <a:rPr lang="en-US" altLang="zh-CN" dirty="0" err="1"/>
              <a:t>glShadeModel</a:t>
            </a:r>
            <a:endParaRPr lang="en-US" altLang="zh-CN" dirty="0"/>
          </a:p>
          <a:p>
            <a:pPr lvl="1"/>
            <a:r>
              <a:rPr lang="zh-CN" altLang="en-US" dirty="0"/>
              <a:t>支持</a:t>
            </a:r>
            <a:r>
              <a:rPr lang="en-US" altLang="zh-CN" dirty="0"/>
              <a:t>GL_FLAT</a:t>
            </a:r>
            <a:r>
              <a:rPr lang="zh-CN" altLang="en-US" dirty="0"/>
              <a:t>（均匀）和</a:t>
            </a:r>
            <a:r>
              <a:rPr lang="en-US" altLang="zh-CN" dirty="0"/>
              <a:t>GL_SMOOTH</a:t>
            </a:r>
            <a:r>
              <a:rPr lang="zh-CN" altLang="en-US" dirty="0"/>
              <a:t>（平滑）</a:t>
            </a:r>
            <a:endParaRPr lang="en-US" altLang="zh-CN" dirty="0"/>
          </a:p>
          <a:p>
            <a:pPr lvl="1"/>
            <a:r>
              <a:rPr lang="zh-CN" altLang="en-US" dirty="0"/>
              <a:t>默认是</a:t>
            </a:r>
            <a:r>
              <a:rPr lang="en-US" altLang="zh-CN" dirty="0"/>
              <a:t>GL_SMOOTH</a:t>
            </a:r>
            <a:r>
              <a:rPr lang="zh-CN" altLang="en-US" dirty="0"/>
              <a:t>，其采用</a:t>
            </a:r>
            <a:r>
              <a:rPr lang="en-US" altLang="zh-CN" dirty="0" err="1"/>
              <a:t>Gourand</a:t>
            </a:r>
            <a:r>
              <a:rPr lang="zh-CN" altLang="en-US" dirty="0"/>
              <a:t>（高洛德）模型</a:t>
            </a:r>
          </a:p>
          <a:p>
            <a:endParaRPr lang="zh-CN" altLang="en-US" dirty="0"/>
          </a:p>
        </p:txBody>
      </p:sp>
      <p:sp>
        <p:nvSpPr>
          <p:cNvPr id="62468" name="日期占位符 3">
            <a:extLst>
              <a:ext uri="{FF2B5EF4-FFF2-40B4-BE49-F238E27FC236}">
                <a16:creationId xmlns:a16="http://schemas.microsoft.com/office/drawing/2014/main" id="{5210CDEE-E3D9-4990-A169-C2264D7DA0F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2FBBBF6-87A1-4EEA-95EE-53F70890443F}"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14790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BACE8B3E-F7B2-41EB-B119-CBCAD95BD55B}"/>
              </a:ext>
            </a:extLst>
          </p:cNvPr>
          <p:cNvSpPr>
            <a:spLocks noGrp="1" noChangeArrowheads="1"/>
          </p:cNvSpPr>
          <p:nvPr>
            <p:ph type="title"/>
          </p:nvPr>
        </p:nvSpPr>
        <p:spPr/>
        <p:txBody>
          <a:bodyPr/>
          <a:lstStyle/>
          <a:p>
            <a:r>
              <a:rPr lang="en-US" altLang="zh-CN" dirty="0"/>
              <a:t>OpenGL</a:t>
            </a:r>
            <a:r>
              <a:rPr lang="zh-CN" altLang="en-US" dirty="0"/>
              <a:t>的光照处理</a:t>
            </a:r>
          </a:p>
        </p:txBody>
      </p:sp>
      <p:sp>
        <p:nvSpPr>
          <p:cNvPr id="62467" name="内容占位符 2">
            <a:extLst>
              <a:ext uri="{FF2B5EF4-FFF2-40B4-BE49-F238E27FC236}">
                <a16:creationId xmlns:a16="http://schemas.microsoft.com/office/drawing/2014/main" id="{48CC3E9F-A632-4451-97AB-7C199B5A76C7}"/>
              </a:ext>
            </a:extLst>
          </p:cNvPr>
          <p:cNvSpPr>
            <a:spLocks noGrp="1" noChangeArrowheads="1"/>
          </p:cNvSpPr>
          <p:nvPr>
            <p:ph idx="1"/>
          </p:nvPr>
        </p:nvSpPr>
        <p:spPr/>
        <p:txBody>
          <a:bodyPr/>
          <a:lstStyle/>
          <a:p>
            <a:r>
              <a:rPr lang="zh-CN" altLang="en-US" dirty="0"/>
              <a:t>光源的设定</a:t>
            </a:r>
            <a:endParaRPr lang="en-US" altLang="zh-CN" dirty="0"/>
          </a:p>
          <a:p>
            <a:pPr lvl="1"/>
            <a:r>
              <a:rPr lang="zh-CN" altLang="en-US" dirty="0"/>
              <a:t>环境光、漫反射和镜面反射</a:t>
            </a:r>
            <a:endParaRPr lang="en-US" altLang="zh-CN" dirty="0"/>
          </a:p>
          <a:p>
            <a:pPr lvl="1"/>
            <a:r>
              <a:rPr lang="zh-CN" altLang="en-US" dirty="0"/>
              <a:t>最多支持</a:t>
            </a:r>
            <a:r>
              <a:rPr lang="en-US" altLang="zh-CN" dirty="0"/>
              <a:t>8</a:t>
            </a:r>
            <a:r>
              <a:rPr lang="zh-CN" altLang="en-US" dirty="0"/>
              <a:t>个光源，一般</a:t>
            </a:r>
            <a:r>
              <a:rPr lang="en-US" altLang="zh-CN" dirty="0"/>
              <a:t>1-2</a:t>
            </a:r>
            <a:r>
              <a:rPr lang="zh-CN" altLang="en-US" dirty="0"/>
              <a:t>个完全能满足要求</a:t>
            </a:r>
            <a:endParaRPr lang="en-US" altLang="zh-CN" dirty="0"/>
          </a:p>
          <a:p>
            <a:pPr lvl="1"/>
            <a:r>
              <a:rPr lang="zh-CN" altLang="en-US" dirty="0"/>
              <a:t>光源位置：无穷远处和局部</a:t>
            </a:r>
            <a:endParaRPr lang="en-US" altLang="zh-CN" dirty="0"/>
          </a:p>
          <a:p>
            <a:pPr lvl="1"/>
            <a:r>
              <a:rPr lang="zh-CN" altLang="en-US" dirty="0"/>
              <a:t>只支持点光源</a:t>
            </a:r>
            <a:endParaRPr lang="en-US" altLang="zh-CN" dirty="0"/>
          </a:p>
          <a:p>
            <a:pPr lvl="1"/>
            <a:r>
              <a:rPr lang="zh-CN" altLang="en-US" dirty="0"/>
              <a:t>用</a:t>
            </a:r>
            <a:r>
              <a:rPr lang="en-US" altLang="zh-CN" dirty="0"/>
              <a:t>3</a:t>
            </a:r>
            <a:r>
              <a:rPr lang="zh-CN" altLang="en-US" dirty="0"/>
              <a:t>基色的形式来设定光源参数</a:t>
            </a:r>
            <a:endParaRPr lang="en-US" altLang="zh-CN" dirty="0"/>
          </a:p>
          <a:p>
            <a:pPr lvl="1"/>
            <a:r>
              <a:rPr lang="zh-CN" altLang="en-US" dirty="0"/>
              <a:t>光源默认是关闭的，且支持打开和关闭操作</a:t>
            </a:r>
            <a:endParaRPr lang="en-US" altLang="zh-CN" dirty="0"/>
          </a:p>
          <a:p>
            <a:pPr lvl="1"/>
            <a:r>
              <a:rPr lang="zh-CN" altLang="en-US" dirty="0"/>
              <a:t>光源也会受</a:t>
            </a:r>
            <a:r>
              <a:rPr lang="en-US" altLang="zh-CN" dirty="0" err="1"/>
              <a:t>ModelView</a:t>
            </a:r>
            <a:r>
              <a:rPr lang="zh-CN" altLang="en-US" dirty="0"/>
              <a:t>变换的影响（固定和活动）</a:t>
            </a:r>
            <a:endParaRPr lang="en-US" altLang="zh-CN" dirty="0"/>
          </a:p>
          <a:p>
            <a:pPr lvl="1"/>
            <a:r>
              <a:rPr lang="en-US" altLang="zh-CN" dirty="0" err="1"/>
              <a:t>glLight</a:t>
            </a:r>
            <a:r>
              <a:rPr lang="zh-CN" altLang="en-US" dirty="0"/>
              <a:t>函数（</a:t>
            </a:r>
            <a:r>
              <a:rPr lang="en-US" altLang="zh-CN" dirty="0"/>
              <a:t>P255~P258</a:t>
            </a:r>
            <a:r>
              <a:rPr lang="zh-CN" altLang="en-US" dirty="0"/>
              <a:t>）</a:t>
            </a:r>
          </a:p>
          <a:p>
            <a:endParaRPr lang="zh-CN" altLang="en-US" dirty="0"/>
          </a:p>
        </p:txBody>
      </p:sp>
      <p:sp>
        <p:nvSpPr>
          <p:cNvPr id="62468" name="日期占位符 3">
            <a:extLst>
              <a:ext uri="{FF2B5EF4-FFF2-40B4-BE49-F238E27FC236}">
                <a16:creationId xmlns:a16="http://schemas.microsoft.com/office/drawing/2014/main" id="{5210CDEE-E3D9-4990-A169-C2264D7DA0F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2FBBBF6-87A1-4EEA-95EE-53F70890443F}"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34659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BACE8B3E-F7B2-41EB-B119-CBCAD95BD55B}"/>
              </a:ext>
            </a:extLst>
          </p:cNvPr>
          <p:cNvSpPr>
            <a:spLocks noGrp="1" noChangeArrowheads="1"/>
          </p:cNvSpPr>
          <p:nvPr>
            <p:ph type="title"/>
          </p:nvPr>
        </p:nvSpPr>
        <p:spPr/>
        <p:txBody>
          <a:bodyPr/>
          <a:lstStyle/>
          <a:p>
            <a:r>
              <a:rPr lang="en-US" altLang="zh-CN" dirty="0"/>
              <a:t>OpenGL</a:t>
            </a:r>
            <a:r>
              <a:rPr lang="zh-CN" altLang="en-US" dirty="0"/>
              <a:t>的光照处理</a:t>
            </a:r>
          </a:p>
        </p:txBody>
      </p:sp>
      <p:sp>
        <p:nvSpPr>
          <p:cNvPr id="62467" name="内容占位符 2">
            <a:extLst>
              <a:ext uri="{FF2B5EF4-FFF2-40B4-BE49-F238E27FC236}">
                <a16:creationId xmlns:a16="http://schemas.microsoft.com/office/drawing/2014/main" id="{48CC3E9F-A632-4451-97AB-7C199B5A76C7}"/>
              </a:ext>
            </a:extLst>
          </p:cNvPr>
          <p:cNvSpPr>
            <a:spLocks noGrp="1" noChangeArrowheads="1"/>
          </p:cNvSpPr>
          <p:nvPr>
            <p:ph idx="1"/>
          </p:nvPr>
        </p:nvSpPr>
        <p:spPr/>
        <p:txBody>
          <a:bodyPr/>
          <a:lstStyle/>
          <a:p>
            <a:r>
              <a:rPr lang="zh-CN" altLang="en-US" dirty="0"/>
              <a:t>顶点法矢的设定</a:t>
            </a:r>
            <a:endParaRPr lang="en-US" altLang="zh-CN" dirty="0"/>
          </a:p>
          <a:p>
            <a:pPr lvl="1"/>
            <a:r>
              <a:rPr lang="zh-CN" altLang="en-US" dirty="0"/>
              <a:t>法矢的内外方向问题：需要以外方向作为基准</a:t>
            </a:r>
            <a:endParaRPr lang="en-US" altLang="zh-CN" dirty="0"/>
          </a:p>
          <a:p>
            <a:pPr lvl="1"/>
            <a:r>
              <a:rPr lang="zh-CN" altLang="en-US" dirty="0"/>
              <a:t>长度单位化问题：最终计算时都会由系统进行单位化处理，长度归一</a:t>
            </a:r>
            <a:endParaRPr lang="en-US" altLang="zh-CN" dirty="0"/>
          </a:p>
          <a:p>
            <a:pPr lvl="1"/>
            <a:r>
              <a:rPr lang="zh-CN" altLang="en-US" dirty="0"/>
              <a:t>在</a:t>
            </a:r>
            <a:r>
              <a:rPr lang="en-US" altLang="zh-CN" dirty="0" err="1"/>
              <a:t>glBegin</a:t>
            </a:r>
            <a:r>
              <a:rPr lang="zh-CN" altLang="en-US" dirty="0"/>
              <a:t>和</a:t>
            </a:r>
            <a:r>
              <a:rPr lang="en-US" altLang="zh-CN" dirty="0" err="1"/>
              <a:t>glEnd</a:t>
            </a:r>
            <a:r>
              <a:rPr lang="zh-CN" altLang="en-US" dirty="0"/>
              <a:t>之间，与顶点</a:t>
            </a:r>
            <a:r>
              <a:rPr lang="en-US" altLang="zh-CN" dirty="0" err="1"/>
              <a:t>glVertex</a:t>
            </a:r>
            <a:r>
              <a:rPr lang="zh-CN" altLang="en-US" dirty="0"/>
              <a:t>指定时同时指定法矢</a:t>
            </a:r>
            <a:endParaRPr lang="en-US" altLang="zh-CN" dirty="0"/>
          </a:p>
          <a:p>
            <a:pPr lvl="1"/>
            <a:r>
              <a:rPr lang="en-US" altLang="zh-CN" dirty="0" err="1"/>
              <a:t>glNormal</a:t>
            </a:r>
            <a:r>
              <a:rPr lang="zh-CN" altLang="en-US" dirty="0"/>
              <a:t>函数</a:t>
            </a:r>
          </a:p>
        </p:txBody>
      </p:sp>
      <p:sp>
        <p:nvSpPr>
          <p:cNvPr id="62468" name="日期占位符 3">
            <a:extLst>
              <a:ext uri="{FF2B5EF4-FFF2-40B4-BE49-F238E27FC236}">
                <a16:creationId xmlns:a16="http://schemas.microsoft.com/office/drawing/2014/main" id="{5210CDEE-E3D9-4990-A169-C2264D7DA0F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2FBBBF6-87A1-4EEA-95EE-53F70890443F}"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4462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BACE8B3E-F7B2-41EB-B119-CBCAD95BD55B}"/>
              </a:ext>
            </a:extLst>
          </p:cNvPr>
          <p:cNvSpPr>
            <a:spLocks noGrp="1" noChangeArrowheads="1"/>
          </p:cNvSpPr>
          <p:nvPr>
            <p:ph type="title"/>
          </p:nvPr>
        </p:nvSpPr>
        <p:spPr/>
        <p:txBody>
          <a:bodyPr/>
          <a:lstStyle/>
          <a:p>
            <a:r>
              <a:rPr lang="en-US" altLang="zh-CN" dirty="0"/>
              <a:t>OpenGL</a:t>
            </a:r>
            <a:r>
              <a:rPr lang="zh-CN" altLang="en-US" dirty="0"/>
              <a:t>的光照处理</a:t>
            </a:r>
          </a:p>
        </p:txBody>
      </p:sp>
      <p:sp>
        <p:nvSpPr>
          <p:cNvPr id="62467" name="内容占位符 2">
            <a:extLst>
              <a:ext uri="{FF2B5EF4-FFF2-40B4-BE49-F238E27FC236}">
                <a16:creationId xmlns:a16="http://schemas.microsoft.com/office/drawing/2014/main" id="{48CC3E9F-A632-4451-97AB-7C199B5A76C7}"/>
              </a:ext>
            </a:extLst>
          </p:cNvPr>
          <p:cNvSpPr>
            <a:spLocks noGrp="1" noChangeArrowheads="1"/>
          </p:cNvSpPr>
          <p:nvPr>
            <p:ph idx="1"/>
          </p:nvPr>
        </p:nvSpPr>
        <p:spPr/>
        <p:txBody>
          <a:bodyPr/>
          <a:lstStyle/>
          <a:p>
            <a:r>
              <a:rPr lang="zh-CN" altLang="en-US" dirty="0"/>
              <a:t>物体表面属性的设定</a:t>
            </a:r>
            <a:endParaRPr lang="en-US" altLang="zh-CN" dirty="0"/>
          </a:p>
          <a:p>
            <a:pPr lvl="1"/>
            <a:r>
              <a:rPr lang="zh-CN" altLang="en-US" dirty="0"/>
              <a:t>三基色原则同样适用</a:t>
            </a:r>
            <a:endParaRPr lang="en-US" altLang="zh-CN" dirty="0"/>
          </a:p>
          <a:p>
            <a:pPr lvl="1"/>
            <a:r>
              <a:rPr lang="zh-CN" altLang="en-US" dirty="0"/>
              <a:t>同样也分为环境光、漫反射和镜面反射三个成分</a:t>
            </a:r>
            <a:endParaRPr lang="en-US" altLang="zh-CN" dirty="0"/>
          </a:p>
          <a:p>
            <a:pPr lvl="1"/>
            <a:r>
              <a:rPr lang="zh-CN" altLang="en-US" dirty="0"/>
              <a:t>物体表面属性的适用方向问题：</a:t>
            </a:r>
            <a:r>
              <a:rPr lang="en-US" altLang="zh-CN" dirty="0"/>
              <a:t>GL_FRONT</a:t>
            </a:r>
            <a:r>
              <a:rPr lang="zh-CN" altLang="en-US" dirty="0"/>
              <a:t>、</a:t>
            </a:r>
            <a:r>
              <a:rPr lang="en-US" altLang="zh-CN" dirty="0"/>
              <a:t>GL_BACK</a:t>
            </a:r>
            <a:r>
              <a:rPr lang="zh-CN" altLang="en-US" dirty="0"/>
              <a:t>、</a:t>
            </a:r>
            <a:r>
              <a:rPr lang="en-US" altLang="zh-CN" dirty="0"/>
              <a:t>GL_FRONT_AND_BACK</a:t>
            </a:r>
          </a:p>
          <a:p>
            <a:pPr lvl="1"/>
            <a:r>
              <a:rPr lang="en-US" altLang="zh-CN" dirty="0" err="1"/>
              <a:t>glMaterial</a:t>
            </a:r>
            <a:r>
              <a:rPr lang="zh-CN" altLang="en-US" dirty="0"/>
              <a:t>函数</a:t>
            </a:r>
            <a:endParaRPr lang="en-US" altLang="zh-CN" dirty="0"/>
          </a:p>
          <a:p>
            <a:pPr lvl="1"/>
            <a:r>
              <a:rPr lang="en-US" altLang="zh-CN" dirty="0"/>
              <a:t>GL_SHININESS</a:t>
            </a:r>
            <a:r>
              <a:rPr lang="zh-CN" altLang="en-US" dirty="0"/>
              <a:t>参数与镜面反射模型中的指数有对应关系，体现和反映了表面不同的光洁度</a:t>
            </a:r>
            <a:endParaRPr lang="en-US" altLang="zh-CN" dirty="0"/>
          </a:p>
          <a:p>
            <a:pPr lvl="1"/>
            <a:endParaRPr lang="zh-CN" altLang="en-US" dirty="0"/>
          </a:p>
        </p:txBody>
      </p:sp>
      <p:sp>
        <p:nvSpPr>
          <p:cNvPr id="62468" name="日期占位符 3">
            <a:extLst>
              <a:ext uri="{FF2B5EF4-FFF2-40B4-BE49-F238E27FC236}">
                <a16:creationId xmlns:a16="http://schemas.microsoft.com/office/drawing/2014/main" id="{5210CDEE-E3D9-4990-A169-C2264D7DA0F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2FBBBF6-87A1-4EEA-95EE-53F70890443F}"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1828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DE4F3F1A-41DD-4626-95B4-C15F89274062}"/>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4">
                <a:solidFill>
                  <a:schemeClr val="tx1"/>
                </a:solidFill>
                <a:latin typeface="Times New Roman" panose="02020603050405020304" pitchFamily="18" charset="0"/>
                <a:ea typeface="宋体" panose="02010600030101010101" pitchFamily="2" charset="-122"/>
              </a:defRPr>
            </a:lvl1pPr>
            <a:lvl2pPr marL="685817" indent="-263776" eaLnBrk="0" hangingPunct="0">
              <a:defRPr sz="2954">
                <a:solidFill>
                  <a:schemeClr val="tx1"/>
                </a:solidFill>
                <a:latin typeface="Times New Roman" panose="02020603050405020304" pitchFamily="18" charset="0"/>
                <a:ea typeface="宋体" panose="02010600030101010101" pitchFamily="2" charset="-122"/>
              </a:defRPr>
            </a:lvl2pPr>
            <a:lvl3pPr marL="1055103" indent="-211021" eaLnBrk="0" hangingPunct="0">
              <a:defRPr sz="2954">
                <a:solidFill>
                  <a:schemeClr val="tx1"/>
                </a:solidFill>
                <a:latin typeface="Times New Roman" panose="02020603050405020304" pitchFamily="18" charset="0"/>
                <a:ea typeface="宋体" panose="02010600030101010101" pitchFamily="2" charset="-122"/>
              </a:defRPr>
            </a:lvl3pPr>
            <a:lvl4pPr marL="1477145" indent="-211021" eaLnBrk="0" hangingPunct="0">
              <a:defRPr sz="2954">
                <a:solidFill>
                  <a:schemeClr val="tx1"/>
                </a:solidFill>
                <a:latin typeface="Times New Roman" panose="02020603050405020304" pitchFamily="18" charset="0"/>
                <a:ea typeface="宋体" panose="02010600030101010101" pitchFamily="2" charset="-122"/>
              </a:defRPr>
            </a:lvl4pPr>
            <a:lvl5pPr marL="1899186" indent="-211021" eaLnBrk="0" hangingPunct="0">
              <a:defRPr sz="2954">
                <a:solidFill>
                  <a:schemeClr val="tx1"/>
                </a:solidFill>
                <a:latin typeface="Times New Roman" panose="02020603050405020304" pitchFamily="18" charset="0"/>
                <a:ea typeface="宋体" panose="02010600030101010101" pitchFamily="2" charset="-122"/>
              </a:defRPr>
            </a:lvl5pPr>
            <a:lvl6pPr marL="2321227"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6pPr>
            <a:lvl7pPr marL="2743269"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7pPr>
            <a:lvl8pPr marL="3165310"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8pPr>
            <a:lvl9pPr marL="3587351"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9pPr>
          </a:lstStyle>
          <a:p>
            <a:pPr eaLnBrk="1" hangingPunct="1">
              <a:defRPr/>
            </a:pPr>
            <a:fld id="{D0DF704C-896B-4285-9469-A5EAE451C3A8}" type="slidenum">
              <a:rPr lang="zh-CN" altLang="en-US" sz="1292">
                <a:latin typeface="华文宋体" panose="02010600040101010101" pitchFamily="2" charset="-122"/>
                <a:ea typeface="华文宋体" panose="02010600040101010101" pitchFamily="2" charset="-122"/>
              </a:rPr>
              <a:pPr eaLnBrk="1" hangingPunct="1">
                <a:defRPr/>
              </a:pPr>
              <a:t>68</a:t>
            </a:fld>
            <a:endParaRPr lang="en-US" altLang="zh-CN" sz="1292">
              <a:latin typeface="华文宋体" panose="02010600040101010101" pitchFamily="2" charset="-122"/>
              <a:ea typeface="华文宋体" panose="02010600040101010101" pitchFamily="2" charset="-122"/>
            </a:endParaRPr>
          </a:p>
        </p:txBody>
      </p:sp>
      <p:sp>
        <p:nvSpPr>
          <p:cNvPr id="6147" name="Rectangle 3">
            <a:extLst>
              <a:ext uri="{FF2B5EF4-FFF2-40B4-BE49-F238E27FC236}">
                <a16:creationId xmlns:a16="http://schemas.microsoft.com/office/drawing/2014/main" id="{E3B30C83-D439-43B2-94D4-9D73EB71E0DF}"/>
              </a:ext>
            </a:extLst>
          </p:cNvPr>
          <p:cNvSpPr>
            <a:spLocks noGrp="1" noChangeArrowheads="1"/>
          </p:cNvSpPr>
          <p:nvPr>
            <p:ph type="body" idx="1"/>
          </p:nvPr>
        </p:nvSpPr>
        <p:spPr>
          <a:xfrm>
            <a:off x="325438" y="1212850"/>
            <a:ext cx="8548687" cy="5222875"/>
          </a:xfrm>
        </p:spPr>
        <p:txBody>
          <a:bodyPr/>
          <a:lstStyle/>
          <a:p>
            <a:pPr eaLnBrk="1" hangingPunct="1"/>
            <a:r>
              <a:rPr lang="zh-CN" altLang="en-US">
                <a:ea typeface="宋体" panose="02010600030101010101" pitchFamily="2" charset="-122"/>
              </a:rPr>
              <a:t>当对象</a:t>
            </a:r>
            <a:r>
              <a:rPr lang="en-US" altLang="zh-CN">
                <a:ea typeface="宋体" panose="02010600030101010101" pitchFamily="2" charset="-122"/>
              </a:rPr>
              <a:t>A</a:t>
            </a:r>
            <a:r>
              <a:rPr lang="zh-CN" altLang="en-US">
                <a:ea typeface="宋体" panose="02010600030101010101" pitchFamily="2" charset="-122"/>
              </a:rPr>
              <a:t>是透明的</a:t>
            </a:r>
            <a:r>
              <a:rPr lang="en-US" altLang="zh-CN">
                <a:ea typeface="宋体" panose="02010600030101010101" pitchFamily="2" charset="-122"/>
              </a:rPr>
              <a:t>, </a:t>
            </a:r>
            <a:r>
              <a:rPr lang="zh-CN" altLang="en-US">
                <a:ea typeface="宋体" panose="02010600030101010101" pitchFamily="2" charset="-122"/>
              </a:rPr>
              <a:t>即</a:t>
            </a:r>
            <a:r>
              <a:rPr lang="en-US" altLang="zh-CN">
                <a:ea typeface="宋体" panose="02010600030101010101" pitchFamily="2" charset="-122"/>
              </a:rPr>
              <a:t>B</a:t>
            </a:r>
            <a:r>
              <a:rPr lang="zh-CN" altLang="en-US">
                <a:ea typeface="宋体" panose="02010600030101010101" pitchFamily="2" charset="-122"/>
              </a:rPr>
              <a:t>透过</a:t>
            </a:r>
            <a:r>
              <a:rPr lang="en-US" altLang="zh-CN">
                <a:ea typeface="宋体" panose="02010600030101010101" pitchFamily="2" charset="-122"/>
              </a:rPr>
              <a:t>A</a:t>
            </a:r>
            <a:r>
              <a:rPr lang="zh-CN" altLang="en-US">
                <a:ea typeface="宋体" panose="02010600030101010101" pitchFamily="2" charset="-122"/>
              </a:rPr>
              <a:t>是部分可见时</a:t>
            </a:r>
            <a:endParaRPr lang="en-US" altLang="zh-CN">
              <a:ea typeface="宋体" panose="02010600030101010101" pitchFamily="2" charset="-122"/>
            </a:endParaRPr>
          </a:p>
        </p:txBody>
      </p:sp>
      <p:sp>
        <p:nvSpPr>
          <p:cNvPr id="6148" name="标题 7">
            <a:extLst>
              <a:ext uri="{FF2B5EF4-FFF2-40B4-BE49-F238E27FC236}">
                <a16:creationId xmlns:a16="http://schemas.microsoft.com/office/drawing/2014/main" id="{8637B2FC-DA68-4C54-AAF7-DA0C389022FF}"/>
              </a:ext>
            </a:extLst>
          </p:cNvPr>
          <p:cNvSpPr>
            <a:spLocks noGrp="1" noChangeArrowheads="1"/>
          </p:cNvSpPr>
          <p:nvPr>
            <p:ph type="title"/>
          </p:nvPr>
        </p:nvSpPr>
        <p:spPr/>
        <p:txBody>
          <a:bodyPr/>
          <a:lstStyle/>
          <a:p>
            <a:r>
              <a:rPr lang="zh-CN" altLang="en-US">
                <a:ea typeface="宋体" panose="02010600030101010101" pitchFamily="2" charset="-122"/>
              </a:rPr>
              <a:t>透明效果</a:t>
            </a:r>
          </a:p>
        </p:txBody>
      </p:sp>
      <p:pic>
        <p:nvPicPr>
          <p:cNvPr id="6149" name="Picture 2" descr="http://hi.csdn.net/attachment/201104/14/0_1302746148VFmn.gif">
            <a:extLst>
              <a:ext uri="{FF2B5EF4-FFF2-40B4-BE49-F238E27FC236}">
                <a16:creationId xmlns:a16="http://schemas.microsoft.com/office/drawing/2014/main" id="{F5EC0552-DB15-47FA-85F0-DD3F4896A0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900" y="2420938"/>
            <a:ext cx="37909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4" descr="http://hi.csdn.net/attachment/201104/14/0_1302746188l4qk.gif">
            <a:extLst>
              <a:ext uri="{FF2B5EF4-FFF2-40B4-BE49-F238E27FC236}">
                <a16:creationId xmlns:a16="http://schemas.microsoft.com/office/drawing/2014/main" id="{8540CACD-FBBB-4948-BD63-8468770CE5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7325" y="2611438"/>
            <a:ext cx="3648075"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9578D56B-8570-477A-9C07-B637A87478BA}"/>
              </a:ext>
            </a:extLst>
          </p:cNvPr>
          <p:cNvSpPr>
            <a:spLocks noGrp="1"/>
          </p:cNvSpPr>
          <p:nvPr>
            <p:ph type="title"/>
          </p:nvPr>
        </p:nvSpPr>
        <p:spPr/>
        <p:txBody>
          <a:bodyPr/>
          <a:lstStyle/>
          <a:p>
            <a:pPr>
              <a:defRPr/>
            </a:pPr>
            <a:r>
              <a:rPr lang="zh-CN" altLang="en-US" sz="4062" dirty="0"/>
              <a:t>透明效果</a:t>
            </a:r>
          </a:p>
        </p:txBody>
      </p:sp>
      <p:sp>
        <p:nvSpPr>
          <p:cNvPr id="3" name="内容占位符 2">
            <a:extLst>
              <a:ext uri="{FF2B5EF4-FFF2-40B4-BE49-F238E27FC236}">
                <a16:creationId xmlns:a16="http://schemas.microsoft.com/office/drawing/2014/main" id="{E26A06CA-762D-4744-A410-823E984076D3}"/>
              </a:ext>
            </a:extLst>
          </p:cNvPr>
          <p:cNvSpPr>
            <a:spLocks noGrp="1"/>
          </p:cNvSpPr>
          <p:nvPr>
            <p:ph idx="1"/>
          </p:nvPr>
        </p:nvSpPr>
        <p:spPr>
          <a:xfrm>
            <a:off x="228600" y="1279525"/>
            <a:ext cx="8763000" cy="4783138"/>
          </a:xfrm>
        </p:spPr>
        <p:txBody>
          <a:bodyPr/>
          <a:lstStyle/>
          <a:p>
            <a:pPr marL="316531" indent="-316531">
              <a:defRPr/>
            </a:pPr>
            <a:r>
              <a:rPr lang="zh-CN" altLang="en-US" sz="2954" dirty="0"/>
              <a:t>光学原理</a:t>
            </a:r>
            <a:r>
              <a:rPr lang="en-US" altLang="zh-CN" sz="2954" dirty="0"/>
              <a:t>:</a:t>
            </a:r>
            <a:r>
              <a:rPr lang="zh-CN" altLang="en-US" sz="2954" dirty="0"/>
              <a:t>透射</a:t>
            </a:r>
            <a:r>
              <a:rPr lang="en-US" altLang="zh-CN" sz="2954" dirty="0"/>
              <a:t>,</a:t>
            </a:r>
            <a:r>
              <a:rPr lang="zh-CN" altLang="en-US" sz="2954" dirty="0"/>
              <a:t>折射</a:t>
            </a:r>
            <a:r>
              <a:rPr lang="en-US" altLang="zh-CN" sz="2954" dirty="0"/>
              <a:t>,</a:t>
            </a:r>
            <a:r>
              <a:rPr lang="zh-CN" altLang="en-US" sz="2954" dirty="0"/>
              <a:t>反射</a:t>
            </a:r>
            <a:endParaRPr lang="en-US" altLang="zh-CN" sz="2954" dirty="0"/>
          </a:p>
          <a:p>
            <a:pPr marL="316531" indent="-316531">
              <a:defRPr/>
            </a:pPr>
            <a:r>
              <a:rPr lang="zh-CN" altLang="en-US" sz="2954" dirty="0"/>
              <a:t>颜色调和法</a:t>
            </a:r>
            <a:endParaRPr lang="en-US" altLang="zh-CN" sz="2954" dirty="0"/>
          </a:p>
          <a:p>
            <a:pPr marL="316531" indent="-316531">
              <a:defRPr/>
            </a:pPr>
            <a:r>
              <a:rPr lang="zh-CN" altLang="en-US" sz="2954" dirty="0"/>
              <a:t>设</a:t>
            </a:r>
            <a:r>
              <a:rPr lang="en-US" altLang="zh-CN" sz="2954" dirty="0"/>
              <a:t>a</a:t>
            </a:r>
            <a:r>
              <a:rPr lang="zh-CN" altLang="en-US" sz="2954" dirty="0"/>
              <a:t>为透明体的不透明度</a:t>
            </a:r>
            <a:r>
              <a:rPr lang="en-US" altLang="zh-CN" sz="2954" dirty="0"/>
              <a:t>,0≦a≦1,</a:t>
            </a:r>
            <a:r>
              <a:rPr lang="zh-CN" altLang="en-US" sz="2954" dirty="0"/>
              <a:t>则</a:t>
            </a:r>
            <a:endParaRPr lang="en-US" altLang="zh-CN" sz="2954" dirty="0"/>
          </a:p>
          <a:p>
            <a:pPr marL="316531" indent="-316531">
              <a:defRPr/>
            </a:pPr>
            <a:endParaRPr lang="en-US" altLang="zh-CN" sz="2954" dirty="0"/>
          </a:p>
          <a:p>
            <a:pPr marL="316531" indent="-316531">
              <a:defRPr/>
            </a:pPr>
            <a:r>
              <a:rPr lang="en-US" altLang="zh-CN" sz="2954" dirty="0"/>
              <a:t>a=1,</a:t>
            </a:r>
            <a:r>
              <a:rPr lang="zh-CN" altLang="en-US" sz="2954" dirty="0"/>
              <a:t>完全不透明</a:t>
            </a:r>
            <a:endParaRPr lang="en-US" altLang="zh-CN" sz="2954" dirty="0"/>
          </a:p>
          <a:p>
            <a:pPr marL="316531" indent="-316531">
              <a:defRPr/>
            </a:pPr>
            <a:r>
              <a:rPr lang="en-US" altLang="zh-CN" sz="2954" dirty="0"/>
              <a:t>a=0,</a:t>
            </a:r>
            <a:r>
              <a:rPr lang="zh-CN" altLang="en-US" sz="2954" dirty="0"/>
              <a:t>完全透明</a:t>
            </a:r>
          </a:p>
        </p:txBody>
      </p:sp>
      <p:sp>
        <p:nvSpPr>
          <p:cNvPr id="28676" name="灯片编号占位符 3">
            <a:extLst>
              <a:ext uri="{FF2B5EF4-FFF2-40B4-BE49-F238E27FC236}">
                <a16:creationId xmlns:a16="http://schemas.microsoft.com/office/drawing/2014/main" id="{CFFC0096-2046-4EED-BA91-14F0A8F877B7}"/>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4">
                <a:solidFill>
                  <a:schemeClr val="tx1"/>
                </a:solidFill>
                <a:latin typeface="Times New Roman" panose="02020603050405020304" pitchFamily="18" charset="0"/>
                <a:ea typeface="宋体" panose="02010600030101010101" pitchFamily="2" charset="-122"/>
              </a:defRPr>
            </a:lvl1pPr>
            <a:lvl2pPr marL="685817" indent="-263776" eaLnBrk="0" hangingPunct="0">
              <a:defRPr sz="2954">
                <a:solidFill>
                  <a:schemeClr val="tx1"/>
                </a:solidFill>
                <a:latin typeface="Times New Roman" panose="02020603050405020304" pitchFamily="18" charset="0"/>
                <a:ea typeface="宋体" panose="02010600030101010101" pitchFamily="2" charset="-122"/>
              </a:defRPr>
            </a:lvl2pPr>
            <a:lvl3pPr marL="1055103" indent="-211021" eaLnBrk="0" hangingPunct="0">
              <a:defRPr sz="2954">
                <a:solidFill>
                  <a:schemeClr val="tx1"/>
                </a:solidFill>
                <a:latin typeface="Times New Roman" panose="02020603050405020304" pitchFamily="18" charset="0"/>
                <a:ea typeface="宋体" panose="02010600030101010101" pitchFamily="2" charset="-122"/>
              </a:defRPr>
            </a:lvl3pPr>
            <a:lvl4pPr marL="1477145" indent="-211021" eaLnBrk="0" hangingPunct="0">
              <a:defRPr sz="2954">
                <a:solidFill>
                  <a:schemeClr val="tx1"/>
                </a:solidFill>
                <a:latin typeface="Times New Roman" panose="02020603050405020304" pitchFamily="18" charset="0"/>
                <a:ea typeface="宋体" panose="02010600030101010101" pitchFamily="2" charset="-122"/>
              </a:defRPr>
            </a:lvl4pPr>
            <a:lvl5pPr marL="1899186" indent="-211021" eaLnBrk="0" hangingPunct="0">
              <a:defRPr sz="2954">
                <a:solidFill>
                  <a:schemeClr val="tx1"/>
                </a:solidFill>
                <a:latin typeface="Times New Roman" panose="02020603050405020304" pitchFamily="18" charset="0"/>
                <a:ea typeface="宋体" panose="02010600030101010101" pitchFamily="2" charset="-122"/>
              </a:defRPr>
            </a:lvl5pPr>
            <a:lvl6pPr marL="2321227"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6pPr>
            <a:lvl7pPr marL="2743269"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7pPr>
            <a:lvl8pPr marL="3165310"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8pPr>
            <a:lvl9pPr marL="3587351"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9pPr>
          </a:lstStyle>
          <a:p>
            <a:pPr defTabSz="844083" eaLnBrk="1" hangingPunct="1">
              <a:defRPr/>
            </a:pPr>
            <a:fld id="{E59A07F3-2D13-48BC-BCEA-94CCB2831672}" type="slidenum">
              <a:rPr lang="zh-CN" altLang="en-US" sz="1292">
                <a:solidFill>
                  <a:srgbClr val="000000"/>
                </a:solidFill>
                <a:latin typeface="华文宋体" panose="02010600040101010101" pitchFamily="2" charset="-122"/>
                <a:ea typeface="华文宋体" panose="02010600040101010101" pitchFamily="2" charset="-122"/>
              </a:rPr>
              <a:pPr defTabSz="844083" eaLnBrk="1" hangingPunct="1">
                <a:defRPr/>
              </a:pPr>
              <a:t>69</a:t>
            </a:fld>
            <a:endParaRPr lang="en-US" altLang="zh-CN" sz="1292">
              <a:solidFill>
                <a:srgbClr val="000000"/>
              </a:solidFill>
              <a:latin typeface="华文宋体" panose="02010600040101010101" pitchFamily="2" charset="-122"/>
              <a:ea typeface="华文宋体" panose="02010600040101010101" pitchFamily="2" charset="-122"/>
            </a:endParaRPr>
          </a:p>
        </p:txBody>
      </p:sp>
      <p:graphicFrame>
        <p:nvGraphicFramePr>
          <p:cNvPr id="7173" name="Object 3">
            <a:extLst>
              <a:ext uri="{FF2B5EF4-FFF2-40B4-BE49-F238E27FC236}">
                <a16:creationId xmlns:a16="http://schemas.microsoft.com/office/drawing/2014/main" id="{B077DED2-3531-43D9-8E92-F801FE6EEFB7}"/>
              </a:ext>
            </a:extLst>
          </p:cNvPr>
          <p:cNvGraphicFramePr>
            <a:graphicFrameLocks noChangeAspect="1"/>
          </p:cNvGraphicFramePr>
          <p:nvPr/>
        </p:nvGraphicFramePr>
        <p:xfrm>
          <a:off x="2746375" y="2873375"/>
          <a:ext cx="3216275" cy="641350"/>
        </p:xfrm>
        <a:graphic>
          <a:graphicData uri="http://schemas.openxmlformats.org/presentationml/2006/ole">
            <mc:AlternateContent xmlns:mc="http://schemas.openxmlformats.org/markup-compatibility/2006">
              <mc:Choice xmlns:v="urn:schemas-microsoft-com:vml" Requires="v">
                <p:oleObj spid="_x0000_s86056" name="Equation" r:id="rId3" imgW="888614" imgH="177723" progId="">
                  <p:embed/>
                </p:oleObj>
              </mc:Choice>
              <mc:Fallback>
                <p:oleObj name="Equation" r:id="rId3" imgW="888614" imgH="177723" progId="">
                  <p:embed/>
                  <p:pic>
                    <p:nvPicPr>
                      <p:cNvPr id="7173" name="Object 3">
                        <a:extLst>
                          <a:ext uri="{FF2B5EF4-FFF2-40B4-BE49-F238E27FC236}">
                            <a16:creationId xmlns:a16="http://schemas.microsoft.com/office/drawing/2014/main" id="{B077DED2-3531-43D9-8E92-F801FE6EE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375" y="2873375"/>
                        <a:ext cx="3216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2">
            <a:extLst>
              <a:ext uri="{FF2B5EF4-FFF2-40B4-BE49-F238E27FC236}">
                <a16:creationId xmlns:a16="http://schemas.microsoft.com/office/drawing/2014/main" id="{2931775E-FCA0-40BD-BCA0-C35A149D039C}"/>
              </a:ext>
            </a:extLst>
          </p:cNvPr>
          <p:cNvGrpSpPr>
            <a:grpSpLocks/>
          </p:cNvGrpSpPr>
          <p:nvPr/>
        </p:nvGrpSpPr>
        <p:grpSpPr bwMode="auto">
          <a:xfrm>
            <a:off x="2590800" y="4076700"/>
            <a:ext cx="6324600" cy="2578100"/>
            <a:chOff x="3220" y="6276"/>
            <a:chExt cx="4394" cy="3008"/>
          </a:xfrm>
        </p:grpSpPr>
        <p:grpSp>
          <p:nvGrpSpPr>
            <p:cNvPr id="4" name="Group 3">
              <a:extLst>
                <a:ext uri="{FF2B5EF4-FFF2-40B4-BE49-F238E27FC236}">
                  <a16:creationId xmlns:a16="http://schemas.microsoft.com/office/drawing/2014/main" id="{422CCF7F-B4D7-4CEB-9A53-D3152BABA250}"/>
                </a:ext>
              </a:extLst>
            </p:cNvPr>
            <p:cNvGrpSpPr>
              <a:grpSpLocks/>
            </p:cNvGrpSpPr>
            <p:nvPr/>
          </p:nvGrpSpPr>
          <p:grpSpPr bwMode="auto">
            <a:xfrm>
              <a:off x="4113" y="7671"/>
              <a:ext cx="1156" cy="1550"/>
              <a:chOff x="4113" y="7671"/>
              <a:chExt cx="1156" cy="1550"/>
            </a:xfrm>
          </p:grpSpPr>
          <p:sp>
            <p:nvSpPr>
              <p:cNvPr id="7189" name="Line 4">
                <a:extLst>
                  <a:ext uri="{FF2B5EF4-FFF2-40B4-BE49-F238E27FC236}">
                    <a16:creationId xmlns:a16="http://schemas.microsoft.com/office/drawing/2014/main" id="{9F5337F2-735B-4898-B4B1-C0CFE577FA8A}"/>
                  </a:ext>
                </a:extLst>
              </p:cNvPr>
              <p:cNvSpPr>
                <a:spLocks noChangeShapeType="1"/>
              </p:cNvSpPr>
              <p:nvPr/>
            </p:nvSpPr>
            <p:spPr bwMode="auto">
              <a:xfrm>
                <a:off x="4113" y="7671"/>
                <a:ext cx="0" cy="80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7190" name="Line 5">
                <a:extLst>
                  <a:ext uri="{FF2B5EF4-FFF2-40B4-BE49-F238E27FC236}">
                    <a16:creationId xmlns:a16="http://schemas.microsoft.com/office/drawing/2014/main" id="{CC1C2EC1-92AF-479C-B0CF-63EE7556FB42}"/>
                  </a:ext>
                </a:extLst>
              </p:cNvPr>
              <p:cNvSpPr>
                <a:spLocks noChangeShapeType="1"/>
              </p:cNvSpPr>
              <p:nvPr/>
            </p:nvSpPr>
            <p:spPr bwMode="auto">
              <a:xfrm>
                <a:off x="4113" y="8477"/>
                <a:ext cx="1155" cy="7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7191" name="Line 6">
                <a:extLst>
                  <a:ext uri="{FF2B5EF4-FFF2-40B4-BE49-F238E27FC236}">
                    <a16:creationId xmlns:a16="http://schemas.microsoft.com/office/drawing/2014/main" id="{E209864F-A6BD-44CF-A385-351929C12737}"/>
                  </a:ext>
                </a:extLst>
              </p:cNvPr>
              <p:cNvSpPr>
                <a:spLocks noChangeShapeType="1"/>
              </p:cNvSpPr>
              <p:nvPr/>
            </p:nvSpPr>
            <p:spPr bwMode="auto">
              <a:xfrm flipV="1">
                <a:off x="5268" y="8415"/>
                <a:ext cx="1" cy="80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7192" name="Line 7">
                <a:extLst>
                  <a:ext uri="{FF2B5EF4-FFF2-40B4-BE49-F238E27FC236}">
                    <a16:creationId xmlns:a16="http://schemas.microsoft.com/office/drawing/2014/main" id="{55E5606A-7AB8-4C82-92C7-55D405D9284B}"/>
                  </a:ext>
                </a:extLst>
              </p:cNvPr>
              <p:cNvSpPr>
                <a:spLocks noChangeShapeType="1"/>
              </p:cNvSpPr>
              <p:nvPr/>
            </p:nvSpPr>
            <p:spPr bwMode="auto">
              <a:xfrm>
                <a:off x="4113" y="7671"/>
                <a:ext cx="1155" cy="7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grpSp>
        <p:grpSp>
          <p:nvGrpSpPr>
            <p:cNvPr id="5" name="Group 8">
              <a:extLst>
                <a:ext uri="{FF2B5EF4-FFF2-40B4-BE49-F238E27FC236}">
                  <a16:creationId xmlns:a16="http://schemas.microsoft.com/office/drawing/2014/main" id="{62EE0E4C-376C-4123-AA49-6522BE3E45D8}"/>
                </a:ext>
              </a:extLst>
            </p:cNvPr>
            <p:cNvGrpSpPr>
              <a:grpSpLocks/>
            </p:cNvGrpSpPr>
            <p:nvPr/>
          </p:nvGrpSpPr>
          <p:grpSpPr bwMode="auto">
            <a:xfrm>
              <a:off x="3756" y="6276"/>
              <a:ext cx="3858" cy="2790"/>
              <a:chOff x="3756" y="6276"/>
              <a:chExt cx="3858" cy="2790"/>
            </a:xfrm>
          </p:grpSpPr>
          <p:sp>
            <p:nvSpPr>
              <p:cNvPr id="7180" name="Text Box 9">
                <a:extLst>
                  <a:ext uri="{FF2B5EF4-FFF2-40B4-BE49-F238E27FC236}">
                    <a16:creationId xmlns:a16="http://schemas.microsoft.com/office/drawing/2014/main" id="{8C2669B6-5849-4077-8C4B-9B5809B97D29}"/>
                  </a:ext>
                </a:extLst>
              </p:cNvPr>
              <p:cNvSpPr txBox="1">
                <a:spLocks noChangeArrowheads="1"/>
              </p:cNvSpPr>
              <p:nvPr/>
            </p:nvSpPr>
            <p:spPr bwMode="auto">
              <a:xfrm>
                <a:off x="5193" y="7947"/>
                <a:ext cx="18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algn="just" fontAlgn="b"/>
                <a:r>
                  <a:rPr kumimoji="1" lang="en-US" altLang="zh-CN" sz="1600">
                    <a:solidFill>
                      <a:srgbClr val="000000"/>
                    </a:solidFill>
                    <a:latin typeface="Times New Roman" panose="02020603050405020304" pitchFamily="18" charset="0"/>
                    <a:ea typeface="楷体_GB2312" pitchFamily="49" charset="-122"/>
                  </a:rPr>
                  <a:t>Ia</a:t>
                </a:r>
              </a:p>
            </p:txBody>
          </p:sp>
          <p:sp>
            <p:nvSpPr>
              <p:cNvPr id="7181" name="Freeform 10">
                <a:extLst>
                  <a:ext uri="{FF2B5EF4-FFF2-40B4-BE49-F238E27FC236}">
                    <a16:creationId xmlns:a16="http://schemas.microsoft.com/office/drawing/2014/main" id="{C469E05F-6E0D-4FE7-88C1-FFA3AFD2A799}"/>
                  </a:ext>
                </a:extLst>
              </p:cNvPr>
              <p:cNvSpPr>
                <a:spLocks/>
              </p:cNvSpPr>
              <p:nvPr/>
            </p:nvSpPr>
            <p:spPr bwMode="auto">
              <a:xfrm>
                <a:off x="5205" y="6989"/>
                <a:ext cx="924" cy="1425"/>
              </a:xfrm>
              <a:custGeom>
                <a:avLst/>
                <a:gdLst>
                  <a:gd name="T0" fmla="*/ 146 w 1403"/>
                  <a:gd name="T1" fmla="*/ 52 h 1617"/>
                  <a:gd name="T2" fmla="*/ 9 w 1403"/>
                  <a:gd name="T3" fmla="*/ 461 h 1617"/>
                  <a:gd name="T4" fmla="*/ 200 w 1403"/>
                  <a:gd name="T5" fmla="*/ 1039 h 1617"/>
                  <a:gd name="T6" fmla="*/ 547 w 1403"/>
                  <a:gd name="T7" fmla="*/ 1184 h 1617"/>
                  <a:gd name="T8" fmla="*/ 574 w 1403"/>
                  <a:gd name="T9" fmla="*/ 605 h 1617"/>
                  <a:gd name="T10" fmla="*/ 410 w 1403"/>
                  <a:gd name="T11" fmla="*/ 148 h 1617"/>
                  <a:gd name="T12" fmla="*/ 146 w 1403"/>
                  <a:gd name="T13" fmla="*/ 52 h 1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3" h="1617">
                    <a:moveTo>
                      <a:pt x="336" y="67"/>
                    </a:moveTo>
                    <a:cubicBezTo>
                      <a:pt x="182" y="134"/>
                      <a:pt x="0" y="382"/>
                      <a:pt x="21" y="594"/>
                    </a:cubicBezTo>
                    <a:cubicBezTo>
                      <a:pt x="42" y="806"/>
                      <a:pt x="256" y="1183"/>
                      <a:pt x="462" y="1338"/>
                    </a:cubicBezTo>
                    <a:cubicBezTo>
                      <a:pt x="668" y="1493"/>
                      <a:pt x="1117" y="1617"/>
                      <a:pt x="1260" y="1524"/>
                    </a:cubicBezTo>
                    <a:cubicBezTo>
                      <a:pt x="1403" y="1431"/>
                      <a:pt x="1375" y="1002"/>
                      <a:pt x="1323" y="780"/>
                    </a:cubicBezTo>
                    <a:cubicBezTo>
                      <a:pt x="1271" y="558"/>
                      <a:pt x="1113" y="315"/>
                      <a:pt x="945" y="191"/>
                    </a:cubicBezTo>
                    <a:cubicBezTo>
                      <a:pt x="777" y="67"/>
                      <a:pt x="490" y="0"/>
                      <a:pt x="336" y="67"/>
                    </a:cubicBezTo>
                    <a:close/>
                  </a:path>
                </a:pathLst>
              </a:custGeom>
              <a:solidFill>
                <a:srgbClr val="FFFFFF"/>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7182" name="Oval 11">
                <a:extLst>
                  <a:ext uri="{FF2B5EF4-FFF2-40B4-BE49-F238E27FC236}">
                    <a16:creationId xmlns:a16="http://schemas.microsoft.com/office/drawing/2014/main" id="{BA937E3E-8011-4E0B-AF14-5C80ED08FAE4}"/>
                  </a:ext>
                </a:extLst>
              </p:cNvPr>
              <p:cNvSpPr>
                <a:spLocks noChangeArrowheads="1"/>
              </p:cNvSpPr>
              <p:nvPr/>
            </p:nvSpPr>
            <p:spPr bwMode="auto">
              <a:xfrm flipV="1">
                <a:off x="4596" y="8335"/>
                <a:ext cx="105" cy="80"/>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endParaRPr lang="zh-CN" altLang="en-US"/>
              </a:p>
            </p:txBody>
          </p:sp>
          <p:sp>
            <p:nvSpPr>
              <p:cNvPr id="7183" name="Text Box 12">
                <a:extLst>
                  <a:ext uri="{FF2B5EF4-FFF2-40B4-BE49-F238E27FC236}">
                    <a16:creationId xmlns:a16="http://schemas.microsoft.com/office/drawing/2014/main" id="{ECEE13F6-628A-4BB6-A372-9982CBE11156}"/>
                  </a:ext>
                </a:extLst>
              </p:cNvPr>
              <p:cNvSpPr txBox="1">
                <a:spLocks noChangeArrowheads="1"/>
              </p:cNvSpPr>
              <p:nvPr/>
            </p:nvSpPr>
            <p:spPr bwMode="auto">
              <a:xfrm>
                <a:off x="6780" y="7423"/>
                <a:ext cx="834"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algn="just" fontAlgn="b"/>
                <a:r>
                  <a:rPr kumimoji="1" lang="zh-CN" altLang="en-US" sz="1600">
                    <a:solidFill>
                      <a:srgbClr val="000000"/>
                    </a:solidFill>
                    <a:latin typeface="Times New Roman" panose="02020603050405020304" pitchFamily="18" charset="0"/>
                    <a:ea typeface="楷体_GB2312" pitchFamily="49" charset="-122"/>
                  </a:rPr>
                  <a:t>不透明体</a:t>
                </a:r>
                <a:endParaRPr kumimoji="1" lang="zh-CN" altLang="en-US" sz="1600">
                  <a:solidFill>
                    <a:srgbClr val="000000"/>
                  </a:solidFill>
                  <a:latin typeface="宋体" panose="02010600030101010101" pitchFamily="2" charset="-122"/>
                  <a:ea typeface="楷体_GB2312" pitchFamily="49" charset="-122"/>
                </a:endParaRPr>
              </a:p>
            </p:txBody>
          </p:sp>
          <p:sp>
            <p:nvSpPr>
              <p:cNvPr id="7184" name="Text Box 13">
                <a:extLst>
                  <a:ext uri="{FF2B5EF4-FFF2-40B4-BE49-F238E27FC236}">
                    <a16:creationId xmlns:a16="http://schemas.microsoft.com/office/drawing/2014/main" id="{253DA1AA-3223-4988-90E4-32D453FAF375}"/>
                  </a:ext>
                </a:extLst>
              </p:cNvPr>
              <p:cNvSpPr txBox="1">
                <a:spLocks noChangeArrowheads="1"/>
              </p:cNvSpPr>
              <p:nvPr/>
            </p:nvSpPr>
            <p:spPr bwMode="auto">
              <a:xfrm>
                <a:off x="5793" y="8384"/>
                <a:ext cx="741"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algn="just" fontAlgn="b"/>
                <a:r>
                  <a:rPr kumimoji="1" lang="zh-CN" altLang="en-US" sz="1600">
                    <a:solidFill>
                      <a:srgbClr val="000000"/>
                    </a:solidFill>
                    <a:latin typeface="Times New Roman" panose="02020603050405020304" pitchFamily="18" charset="0"/>
                    <a:ea typeface="楷体_GB2312" pitchFamily="49" charset="-122"/>
                  </a:rPr>
                  <a:t>透明体</a:t>
                </a:r>
              </a:p>
            </p:txBody>
          </p:sp>
          <p:sp>
            <p:nvSpPr>
              <p:cNvPr id="7185" name="Text Box 14">
                <a:extLst>
                  <a:ext uri="{FF2B5EF4-FFF2-40B4-BE49-F238E27FC236}">
                    <a16:creationId xmlns:a16="http://schemas.microsoft.com/office/drawing/2014/main" id="{B33B395C-77A4-4060-8F72-D570D647923E}"/>
                  </a:ext>
                </a:extLst>
              </p:cNvPr>
              <p:cNvSpPr txBox="1">
                <a:spLocks noChangeArrowheads="1"/>
              </p:cNvSpPr>
              <p:nvPr/>
            </p:nvSpPr>
            <p:spPr bwMode="auto">
              <a:xfrm>
                <a:off x="6255" y="7206"/>
                <a:ext cx="279"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algn="just" fontAlgn="b"/>
                <a:r>
                  <a:rPr kumimoji="1" lang="en-US" altLang="zh-CN" sz="1600">
                    <a:solidFill>
                      <a:srgbClr val="000000"/>
                    </a:solidFill>
                    <a:latin typeface="Times New Roman" panose="02020603050405020304" pitchFamily="18" charset="0"/>
                    <a:ea typeface="楷体_GB2312" pitchFamily="49" charset="-122"/>
                  </a:rPr>
                  <a:t>Ib</a:t>
                </a:r>
              </a:p>
            </p:txBody>
          </p:sp>
          <p:sp>
            <p:nvSpPr>
              <p:cNvPr id="7186" name="Text Box 15">
                <a:extLst>
                  <a:ext uri="{FF2B5EF4-FFF2-40B4-BE49-F238E27FC236}">
                    <a16:creationId xmlns:a16="http://schemas.microsoft.com/office/drawing/2014/main" id="{626C8DAC-C329-4B9E-B500-6640F6D0D430}"/>
                  </a:ext>
                </a:extLst>
              </p:cNvPr>
              <p:cNvSpPr txBox="1">
                <a:spLocks noChangeArrowheads="1"/>
              </p:cNvSpPr>
              <p:nvPr/>
            </p:nvSpPr>
            <p:spPr bwMode="auto">
              <a:xfrm>
                <a:off x="4701" y="8446"/>
                <a:ext cx="393"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algn="just" fontAlgn="b"/>
                <a:r>
                  <a:rPr kumimoji="1" lang="en-US" altLang="zh-CN" sz="1600">
                    <a:solidFill>
                      <a:srgbClr val="000000"/>
                    </a:solidFill>
                    <a:latin typeface="Times New Roman" panose="02020603050405020304" pitchFamily="18" charset="0"/>
                    <a:ea typeface="楷体_GB2312" pitchFamily="49" charset="-122"/>
                  </a:rPr>
                  <a:t>(x,y)</a:t>
                </a:r>
              </a:p>
            </p:txBody>
          </p:sp>
          <p:sp>
            <p:nvSpPr>
              <p:cNvPr id="7187" name="Freeform 16">
                <a:extLst>
                  <a:ext uri="{FF2B5EF4-FFF2-40B4-BE49-F238E27FC236}">
                    <a16:creationId xmlns:a16="http://schemas.microsoft.com/office/drawing/2014/main" id="{7F99D9F9-BF37-4DE2-9777-8CCD6AE45295}"/>
                  </a:ext>
                </a:extLst>
              </p:cNvPr>
              <p:cNvSpPr>
                <a:spLocks/>
              </p:cNvSpPr>
              <p:nvPr/>
            </p:nvSpPr>
            <p:spPr bwMode="auto">
              <a:xfrm>
                <a:off x="5898" y="6276"/>
                <a:ext cx="1491" cy="1054"/>
              </a:xfrm>
              <a:custGeom>
                <a:avLst/>
                <a:gdLst>
                  <a:gd name="T0" fmla="*/ 379 w 1403"/>
                  <a:gd name="T1" fmla="*/ 29 h 1617"/>
                  <a:gd name="T2" fmla="*/ 23 w 1403"/>
                  <a:gd name="T3" fmla="*/ 252 h 1617"/>
                  <a:gd name="T4" fmla="*/ 522 w 1403"/>
                  <a:gd name="T5" fmla="*/ 568 h 1617"/>
                  <a:gd name="T6" fmla="*/ 1423 w 1403"/>
                  <a:gd name="T7" fmla="*/ 647 h 1617"/>
                  <a:gd name="T8" fmla="*/ 1494 w 1403"/>
                  <a:gd name="T9" fmla="*/ 331 h 1617"/>
                  <a:gd name="T10" fmla="*/ 1067 w 1403"/>
                  <a:gd name="T11" fmla="*/ 81 h 1617"/>
                  <a:gd name="T12" fmla="*/ 379 w 1403"/>
                  <a:gd name="T13" fmla="*/ 29 h 1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3" h="1617">
                    <a:moveTo>
                      <a:pt x="336" y="67"/>
                    </a:moveTo>
                    <a:cubicBezTo>
                      <a:pt x="182" y="134"/>
                      <a:pt x="0" y="382"/>
                      <a:pt x="21" y="594"/>
                    </a:cubicBezTo>
                    <a:cubicBezTo>
                      <a:pt x="42" y="806"/>
                      <a:pt x="256" y="1183"/>
                      <a:pt x="462" y="1338"/>
                    </a:cubicBezTo>
                    <a:cubicBezTo>
                      <a:pt x="668" y="1493"/>
                      <a:pt x="1117" y="1617"/>
                      <a:pt x="1260" y="1524"/>
                    </a:cubicBezTo>
                    <a:cubicBezTo>
                      <a:pt x="1403" y="1431"/>
                      <a:pt x="1375" y="1002"/>
                      <a:pt x="1323" y="780"/>
                    </a:cubicBezTo>
                    <a:cubicBezTo>
                      <a:pt x="1271" y="558"/>
                      <a:pt x="1113" y="315"/>
                      <a:pt x="945" y="191"/>
                    </a:cubicBezTo>
                    <a:cubicBezTo>
                      <a:pt x="777" y="67"/>
                      <a:pt x="490" y="0"/>
                      <a:pt x="336" y="67"/>
                    </a:cubicBezTo>
                    <a:close/>
                  </a:path>
                </a:pathLst>
              </a:custGeom>
              <a:solidFill>
                <a:srgbClr val="C0C0C0"/>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7188" name="Line 17">
                <a:extLst>
                  <a:ext uri="{FF2B5EF4-FFF2-40B4-BE49-F238E27FC236}">
                    <a16:creationId xmlns:a16="http://schemas.microsoft.com/office/drawing/2014/main" id="{7C14E5EB-A92F-46CA-965A-8E8E27B37BC3}"/>
                  </a:ext>
                </a:extLst>
              </p:cNvPr>
              <p:cNvSpPr>
                <a:spLocks noChangeShapeType="1"/>
              </p:cNvSpPr>
              <p:nvPr/>
            </p:nvSpPr>
            <p:spPr bwMode="auto">
              <a:xfrm flipV="1">
                <a:off x="3756" y="7082"/>
                <a:ext cx="2562" cy="1984"/>
              </a:xfrm>
              <a:prstGeom prst="line">
                <a:avLst/>
              </a:prstGeom>
              <a:noFill/>
              <a:ln w="158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grpSp>
        <p:grpSp>
          <p:nvGrpSpPr>
            <p:cNvPr id="6" name="Group 18">
              <a:extLst>
                <a:ext uri="{FF2B5EF4-FFF2-40B4-BE49-F238E27FC236}">
                  <a16:creationId xmlns:a16="http://schemas.microsoft.com/office/drawing/2014/main" id="{A311963A-6E5E-467A-95AD-55062C32441E}"/>
                </a:ext>
              </a:extLst>
            </p:cNvPr>
            <p:cNvGrpSpPr>
              <a:grpSpLocks/>
            </p:cNvGrpSpPr>
            <p:nvPr/>
          </p:nvGrpSpPr>
          <p:grpSpPr bwMode="auto">
            <a:xfrm rot="-1414153">
              <a:off x="3220" y="9110"/>
              <a:ext cx="427" cy="174"/>
              <a:chOff x="3033" y="9190"/>
              <a:chExt cx="427" cy="174"/>
            </a:xfrm>
          </p:grpSpPr>
          <p:sp>
            <p:nvSpPr>
              <p:cNvPr id="7178" name="Freeform 19">
                <a:extLst>
                  <a:ext uri="{FF2B5EF4-FFF2-40B4-BE49-F238E27FC236}">
                    <a16:creationId xmlns:a16="http://schemas.microsoft.com/office/drawing/2014/main" id="{6D356149-348B-427B-A732-20AE4A479099}"/>
                  </a:ext>
                </a:extLst>
              </p:cNvPr>
              <p:cNvSpPr>
                <a:spLocks/>
              </p:cNvSpPr>
              <p:nvPr/>
            </p:nvSpPr>
            <p:spPr bwMode="auto">
              <a:xfrm>
                <a:off x="3033" y="9190"/>
                <a:ext cx="427" cy="158"/>
              </a:xfrm>
              <a:custGeom>
                <a:avLst/>
                <a:gdLst>
                  <a:gd name="T0" fmla="*/ 57 w 427"/>
                  <a:gd name="T1" fmla="*/ 129 h 146"/>
                  <a:gd name="T2" fmla="*/ 127 w 427"/>
                  <a:gd name="T3" fmla="*/ 82 h 146"/>
                  <a:gd name="T4" fmla="*/ 247 w 427"/>
                  <a:gd name="T5" fmla="*/ 0 h 146"/>
                  <a:gd name="T6" fmla="*/ 347 w 427"/>
                  <a:gd name="T7" fmla="*/ 24 h 146"/>
                  <a:gd name="T8" fmla="*/ 357 w 427"/>
                  <a:gd name="T9" fmla="*/ 58 h 146"/>
                  <a:gd name="T10" fmla="*/ 427 w 427"/>
                  <a:gd name="T11" fmla="*/ 70 h 1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7" h="146">
                    <a:moveTo>
                      <a:pt x="57" y="110"/>
                    </a:moveTo>
                    <a:cubicBezTo>
                      <a:pt x="161" y="41"/>
                      <a:pt x="0" y="146"/>
                      <a:pt x="127" y="70"/>
                    </a:cubicBezTo>
                    <a:cubicBezTo>
                      <a:pt x="170" y="44"/>
                      <a:pt x="200" y="16"/>
                      <a:pt x="247" y="0"/>
                    </a:cubicBezTo>
                    <a:cubicBezTo>
                      <a:pt x="280" y="8"/>
                      <a:pt x="317" y="3"/>
                      <a:pt x="347" y="20"/>
                    </a:cubicBezTo>
                    <a:cubicBezTo>
                      <a:pt x="356" y="25"/>
                      <a:pt x="350" y="43"/>
                      <a:pt x="357" y="50"/>
                    </a:cubicBezTo>
                    <a:cubicBezTo>
                      <a:pt x="371" y="64"/>
                      <a:pt x="412" y="60"/>
                      <a:pt x="427" y="60"/>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9" name="Oval 20">
                <a:extLst>
                  <a:ext uri="{FF2B5EF4-FFF2-40B4-BE49-F238E27FC236}">
                    <a16:creationId xmlns:a16="http://schemas.microsoft.com/office/drawing/2014/main" id="{AE3E1BD8-4368-40DD-B597-177F7FF2AA13}"/>
                  </a:ext>
                </a:extLst>
              </p:cNvPr>
              <p:cNvSpPr>
                <a:spLocks noChangeArrowheads="1"/>
              </p:cNvSpPr>
              <p:nvPr/>
            </p:nvSpPr>
            <p:spPr bwMode="auto">
              <a:xfrm>
                <a:off x="3260" y="9251"/>
                <a:ext cx="113" cy="11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endParaRPr lang="zh-CN" altLang="en-US"/>
              </a:p>
            </p:txBody>
          </p:sp>
        </p:grpSp>
      </p:gr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6F8B68AA-4AD0-4AD0-BF91-BBBA092CEF32}"/>
              </a:ext>
            </a:extLst>
          </p:cNvPr>
          <p:cNvSpPr>
            <a:spLocks noGrp="1" noChangeArrowheads="1"/>
          </p:cNvSpPr>
          <p:nvPr>
            <p:ph type="title"/>
          </p:nvPr>
        </p:nvSpPr>
        <p:spPr/>
        <p:txBody>
          <a:bodyPr/>
          <a:lstStyle/>
          <a:p>
            <a:r>
              <a:rPr lang="zh-CN" altLang="en-US" dirty="0">
                <a:solidFill>
                  <a:srgbClr val="333399"/>
                </a:solidFill>
              </a:rPr>
              <a:t>颜色模型</a:t>
            </a:r>
            <a:endParaRPr lang="zh-CN" altLang="en-US" dirty="0">
              <a:ea typeface="宋体" panose="02010600030101010101" pitchFamily="2" charset="-122"/>
            </a:endParaRPr>
          </a:p>
        </p:txBody>
      </p:sp>
      <p:sp>
        <p:nvSpPr>
          <p:cNvPr id="9221" name="日期占位符 1">
            <a:extLst>
              <a:ext uri="{FF2B5EF4-FFF2-40B4-BE49-F238E27FC236}">
                <a16:creationId xmlns:a16="http://schemas.microsoft.com/office/drawing/2014/main" id="{5CC38CD9-0BB5-4C07-B40F-3E7C05FAB39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6B74F2C-979B-4E2C-8018-CA53B8DAEE7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dirty="0">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a:xfrm>
            <a:off x="228600" y="980727"/>
            <a:ext cx="8763000" cy="5480397"/>
          </a:xfrm>
        </p:spPr>
        <p:txBody>
          <a:bodyPr/>
          <a:lstStyle/>
          <a:p>
            <a:r>
              <a:rPr lang="zh-CN" altLang="en-US" sz="2400" dirty="0"/>
              <a:t>三维颜色空间中有多个不同的可见光子集，从而产生和对应各种具体的颜色模型</a:t>
            </a:r>
            <a:endParaRPr lang="en-US" altLang="zh-CN" sz="2400" dirty="0"/>
          </a:p>
          <a:p>
            <a:r>
              <a:rPr lang="zh-CN" altLang="en-US" sz="2400" dirty="0"/>
              <a:t>常见的有</a:t>
            </a:r>
            <a:r>
              <a:rPr lang="en-US" altLang="zh-CN" sz="2400" dirty="0"/>
              <a:t>RGB</a:t>
            </a:r>
            <a:r>
              <a:rPr lang="zh-CN" altLang="en-US" sz="2400" dirty="0"/>
              <a:t>、</a:t>
            </a:r>
            <a:r>
              <a:rPr lang="en-US" altLang="zh-CN" sz="2400" dirty="0"/>
              <a:t>CMY</a:t>
            </a:r>
            <a:r>
              <a:rPr lang="zh-CN" altLang="en-US" sz="2400" dirty="0"/>
              <a:t>、</a:t>
            </a:r>
            <a:r>
              <a:rPr lang="en-US" altLang="zh-CN" sz="2400" dirty="0"/>
              <a:t>HLS</a:t>
            </a:r>
            <a:r>
              <a:rPr lang="zh-CN" altLang="en-US" sz="2400" dirty="0"/>
              <a:t>、</a:t>
            </a:r>
            <a:r>
              <a:rPr lang="en-US" altLang="zh-CN" sz="2400" dirty="0"/>
              <a:t>HSV</a:t>
            </a:r>
            <a:r>
              <a:rPr lang="zh-CN" altLang="en-US" sz="2400" dirty="0"/>
              <a:t>颜色模型</a:t>
            </a:r>
            <a:endParaRPr lang="en-US" altLang="zh-CN" sz="2400" dirty="0"/>
          </a:p>
        </p:txBody>
      </p:sp>
    </p:spTree>
    <p:extLst>
      <p:ext uri="{BB962C8B-B14F-4D97-AF65-F5344CB8AC3E}">
        <p14:creationId xmlns:p14="http://schemas.microsoft.com/office/powerpoint/2010/main" val="273445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9578D56B-8570-477A-9C07-B637A87478BA}"/>
              </a:ext>
            </a:extLst>
          </p:cNvPr>
          <p:cNvSpPr>
            <a:spLocks noGrp="1"/>
          </p:cNvSpPr>
          <p:nvPr>
            <p:ph type="title"/>
          </p:nvPr>
        </p:nvSpPr>
        <p:spPr/>
        <p:txBody>
          <a:bodyPr/>
          <a:lstStyle/>
          <a:p>
            <a:pPr>
              <a:defRPr/>
            </a:pPr>
            <a:r>
              <a:rPr lang="en-US" altLang="zh-CN" sz="4062" dirty="0"/>
              <a:t>alpha</a:t>
            </a:r>
            <a:r>
              <a:rPr lang="zh-CN" altLang="en-US" sz="4062" dirty="0"/>
              <a:t>融合技术</a:t>
            </a:r>
            <a:r>
              <a:rPr lang="en-US" altLang="zh-CN" sz="4062" dirty="0"/>
              <a:t>Blending</a:t>
            </a:r>
            <a:endParaRPr lang="zh-CN" altLang="en-US" sz="4062" dirty="0"/>
          </a:p>
        </p:txBody>
      </p:sp>
      <p:sp>
        <p:nvSpPr>
          <p:cNvPr id="3" name="内容占位符 2">
            <a:extLst>
              <a:ext uri="{FF2B5EF4-FFF2-40B4-BE49-F238E27FC236}">
                <a16:creationId xmlns:a16="http://schemas.microsoft.com/office/drawing/2014/main" id="{E26A06CA-762D-4744-A410-823E984076D3}"/>
              </a:ext>
            </a:extLst>
          </p:cNvPr>
          <p:cNvSpPr>
            <a:spLocks noGrp="1"/>
          </p:cNvSpPr>
          <p:nvPr>
            <p:ph idx="1"/>
          </p:nvPr>
        </p:nvSpPr>
        <p:spPr>
          <a:xfrm>
            <a:off x="228600" y="1279525"/>
            <a:ext cx="8915400" cy="4783138"/>
          </a:xfrm>
        </p:spPr>
        <p:txBody>
          <a:bodyPr/>
          <a:lstStyle/>
          <a:p>
            <a:pPr marL="316531" indent="-316531">
              <a:defRPr/>
            </a:pPr>
            <a:r>
              <a:rPr lang="en-US" altLang="zh-CN" sz="2954" dirty="0"/>
              <a:t>RGBA(a)</a:t>
            </a:r>
          </a:p>
          <a:p>
            <a:pPr marL="316531" indent="-316531">
              <a:defRPr/>
            </a:pPr>
            <a:r>
              <a:rPr lang="zh-CN" altLang="en-US" sz="2954" dirty="0"/>
              <a:t>不透明度</a:t>
            </a:r>
            <a:r>
              <a:rPr lang="en-US" altLang="zh-CN" sz="2954" dirty="0"/>
              <a:t>a</a:t>
            </a:r>
            <a:r>
              <a:rPr lang="zh-CN" altLang="en-US" sz="2954" dirty="0"/>
              <a:t>表示穿透该表面光线的数量</a:t>
            </a:r>
            <a:endParaRPr lang="en-US" altLang="zh-CN" sz="2954" dirty="0"/>
          </a:p>
          <a:p>
            <a:pPr marL="316531" indent="-316531">
              <a:defRPr/>
            </a:pPr>
            <a:r>
              <a:rPr lang="en-US" altLang="zh-CN" sz="2954" dirty="0"/>
              <a:t>a=1</a:t>
            </a:r>
            <a:r>
              <a:rPr lang="zh-CN" altLang="en-US" sz="2954" dirty="0"/>
              <a:t>，完全不透明；</a:t>
            </a:r>
            <a:r>
              <a:rPr lang="en-US" altLang="zh-CN" sz="2954" dirty="0"/>
              <a:t>a=0</a:t>
            </a:r>
            <a:r>
              <a:rPr lang="zh-CN" altLang="en-US" sz="2954" dirty="0"/>
              <a:t>，完全透明</a:t>
            </a:r>
            <a:endParaRPr lang="en-US" altLang="zh-CN" sz="2954" dirty="0"/>
          </a:p>
          <a:p>
            <a:pPr marL="316531" indent="-316531">
              <a:defRPr/>
            </a:pPr>
            <a:r>
              <a:rPr lang="en-US" altLang="zh-CN" sz="2954" dirty="0"/>
              <a:t> </a:t>
            </a:r>
            <a:r>
              <a:rPr lang="en-US" altLang="zh-CN" sz="2954" dirty="0" err="1"/>
              <a:t>gl.blendFunc</a:t>
            </a:r>
            <a:r>
              <a:rPr lang="en-US" altLang="zh-CN" sz="2954" dirty="0"/>
              <a:t>(</a:t>
            </a:r>
            <a:r>
              <a:rPr lang="en-US" altLang="zh-CN" sz="2954" dirty="0" err="1"/>
              <a:t>src_factor</a:t>
            </a:r>
            <a:r>
              <a:rPr lang="en-US" altLang="zh-CN" sz="2954" dirty="0"/>
              <a:t>,  </a:t>
            </a:r>
            <a:r>
              <a:rPr lang="en-US" altLang="zh-CN" sz="2954" dirty="0" err="1"/>
              <a:t>dst_factor</a:t>
            </a:r>
            <a:r>
              <a:rPr lang="en-US" altLang="zh-CN" sz="2954" dirty="0"/>
              <a:t>) </a:t>
            </a:r>
          </a:p>
          <a:p>
            <a:pPr marL="316531" indent="-316531">
              <a:defRPr/>
            </a:pPr>
            <a:r>
              <a:rPr lang="zh-CN" altLang="en-US" sz="2954" dirty="0"/>
              <a:t>混合后颜色</a:t>
            </a:r>
            <a:r>
              <a:rPr lang="en-US" altLang="zh-CN" sz="2954" dirty="0"/>
              <a:t>=</a:t>
            </a:r>
            <a:r>
              <a:rPr lang="zh-CN" altLang="en-US" sz="2954" dirty="0"/>
              <a:t>源颜色</a:t>
            </a:r>
            <a:r>
              <a:rPr lang="en-US" altLang="zh-CN" sz="2954" dirty="0"/>
              <a:t>* </a:t>
            </a:r>
            <a:r>
              <a:rPr lang="en-US" altLang="zh-CN" sz="2954" dirty="0" err="1"/>
              <a:t>src_factor</a:t>
            </a:r>
            <a:r>
              <a:rPr lang="en-US" altLang="zh-CN" sz="2954" dirty="0"/>
              <a:t>+</a:t>
            </a:r>
            <a:r>
              <a:rPr lang="zh-CN" altLang="en-US" sz="2954" dirty="0"/>
              <a:t>目标颜色</a:t>
            </a:r>
            <a:r>
              <a:rPr lang="en-US" altLang="zh-CN" sz="2954" dirty="0"/>
              <a:t>* </a:t>
            </a:r>
            <a:r>
              <a:rPr lang="en-US" altLang="zh-CN" sz="2954" dirty="0" err="1"/>
              <a:t>dst_factor</a:t>
            </a:r>
            <a:endParaRPr lang="en-US" altLang="zh-CN" sz="2954" dirty="0"/>
          </a:p>
          <a:p>
            <a:pPr marL="316531" indent="-316531">
              <a:defRPr/>
            </a:pPr>
            <a:r>
              <a:rPr lang="zh-CN" altLang="en-US" sz="2954" dirty="0"/>
              <a:t>源颜色：当前对象</a:t>
            </a:r>
            <a:endParaRPr lang="en-US" altLang="zh-CN" sz="2954" dirty="0"/>
          </a:p>
          <a:p>
            <a:pPr marL="316531" indent="-316531">
              <a:defRPr/>
            </a:pPr>
            <a:r>
              <a:rPr lang="zh-CN" altLang="en-US" sz="2954" dirty="0"/>
              <a:t>目标颜色：帧缓存像素</a:t>
            </a:r>
            <a:endParaRPr lang="en-US" altLang="zh-CN" sz="2954" dirty="0"/>
          </a:p>
        </p:txBody>
      </p:sp>
      <p:sp>
        <p:nvSpPr>
          <p:cNvPr id="28676" name="灯片编号占位符 3">
            <a:extLst>
              <a:ext uri="{FF2B5EF4-FFF2-40B4-BE49-F238E27FC236}">
                <a16:creationId xmlns:a16="http://schemas.microsoft.com/office/drawing/2014/main" id="{CFFC0096-2046-4EED-BA91-14F0A8F877B7}"/>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4">
                <a:solidFill>
                  <a:schemeClr val="tx1"/>
                </a:solidFill>
                <a:latin typeface="Times New Roman" panose="02020603050405020304" pitchFamily="18" charset="0"/>
                <a:ea typeface="宋体" panose="02010600030101010101" pitchFamily="2" charset="-122"/>
              </a:defRPr>
            </a:lvl1pPr>
            <a:lvl2pPr marL="685817" indent="-263776" eaLnBrk="0" hangingPunct="0">
              <a:defRPr sz="2954">
                <a:solidFill>
                  <a:schemeClr val="tx1"/>
                </a:solidFill>
                <a:latin typeface="Times New Roman" panose="02020603050405020304" pitchFamily="18" charset="0"/>
                <a:ea typeface="宋体" panose="02010600030101010101" pitchFamily="2" charset="-122"/>
              </a:defRPr>
            </a:lvl2pPr>
            <a:lvl3pPr marL="1055103" indent="-211021" eaLnBrk="0" hangingPunct="0">
              <a:defRPr sz="2954">
                <a:solidFill>
                  <a:schemeClr val="tx1"/>
                </a:solidFill>
                <a:latin typeface="Times New Roman" panose="02020603050405020304" pitchFamily="18" charset="0"/>
                <a:ea typeface="宋体" panose="02010600030101010101" pitchFamily="2" charset="-122"/>
              </a:defRPr>
            </a:lvl3pPr>
            <a:lvl4pPr marL="1477145" indent="-211021" eaLnBrk="0" hangingPunct="0">
              <a:defRPr sz="2954">
                <a:solidFill>
                  <a:schemeClr val="tx1"/>
                </a:solidFill>
                <a:latin typeface="Times New Roman" panose="02020603050405020304" pitchFamily="18" charset="0"/>
                <a:ea typeface="宋体" panose="02010600030101010101" pitchFamily="2" charset="-122"/>
              </a:defRPr>
            </a:lvl4pPr>
            <a:lvl5pPr marL="1899186" indent="-211021" eaLnBrk="0" hangingPunct="0">
              <a:defRPr sz="2954">
                <a:solidFill>
                  <a:schemeClr val="tx1"/>
                </a:solidFill>
                <a:latin typeface="Times New Roman" panose="02020603050405020304" pitchFamily="18" charset="0"/>
                <a:ea typeface="宋体" panose="02010600030101010101" pitchFamily="2" charset="-122"/>
              </a:defRPr>
            </a:lvl5pPr>
            <a:lvl6pPr marL="2321227"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6pPr>
            <a:lvl7pPr marL="2743269"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7pPr>
            <a:lvl8pPr marL="3165310"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8pPr>
            <a:lvl9pPr marL="3587351"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9pPr>
          </a:lstStyle>
          <a:p>
            <a:pPr defTabSz="844083" eaLnBrk="1" hangingPunct="1">
              <a:defRPr/>
            </a:pPr>
            <a:fld id="{C489BFE5-FA8C-4F49-B6F1-0624750623E4}" type="slidenum">
              <a:rPr lang="zh-CN" altLang="en-US" sz="1292">
                <a:solidFill>
                  <a:srgbClr val="000000"/>
                </a:solidFill>
                <a:latin typeface="华文宋体" panose="02010600040101010101" pitchFamily="2" charset="-122"/>
                <a:ea typeface="华文宋体" panose="02010600040101010101" pitchFamily="2" charset="-122"/>
              </a:rPr>
              <a:pPr defTabSz="844083" eaLnBrk="1" hangingPunct="1">
                <a:defRPr/>
              </a:pPr>
              <a:t>70</a:t>
            </a:fld>
            <a:endParaRPr lang="en-US" altLang="zh-CN" sz="1292">
              <a:solidFill>
                <a:srgbClr val="000000"/>
              </a:solidFill>
              <a:latin typeface="华文宋体" panose="02010600040101010101" pitchFamily="2" charset="-122"/>
              <a:ea typeface="华文宋体" panose="02010600040101010101" pitchFamily="2" charset="-122"/>
            </a:endParaRPr>
          </a:p>
        </p:txBody>
      </p:sp>
      <p:sp>
        <p:nvSpPr>
          <p:cNvPr id="28680" name="日期占位符 1">
            <a:extLst>
              <a:ext uri="{FF2B5EF4-FFF2-40B4-BE49-F238E27FC236}">
                <a16:creationId xmlns:a16="http://schemas.microsoft.com/office/drawing/2014/main" id="{6188A470-6809-4A00-9D0E-DB8C289222C5}"/>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4">
                <a:solidFill>
                  <a:schemeClr val="tx1"/>
                </a:solidFill>
                <a:latin typeface="Times New Roman" panose="02020603050405020304" pitchFamily="18" charset="0"/>
                <a:ea typeface="宋体" panose="02010600030101010101" pitchFamily="2" charset="-122"/>
              </a:defRPr>
            </a:lvl1pPr>
            <a:lvl2pPr marL="685817" indent="-263776" eaLnBrk="0" hangingPunct="0">
              <a:defRPr sz="2954">
                <a:solidFill>
                  <a:schemeClr val="tx1"/>
                </a:solidFill>
                <a:latin typeface="Times New Roman" panose="02020603050405020304" pitchFamily="18" charset="0"/>
                <a:ea typeface="宋体" panose="02010600030101010101" pitchFamily="2" charset="-122"/>
              </a:defRPr>
            </a:lvl2pPr>
            <a:lvl3pPr marL="1055103" indent="-211021" eaLnBrk="0" hangingPunct="0">
              <a:defRPr sz="2954">
                <a:solidFill>
                  <a:schemeClr val="tx1"/>
                </a:solidFill>
                <a:latin typeface="Times New Roman" panose="02020603050405020304" pitchFamily="18" charset="0"/>
                <a:ea typeface="宋体" panose="02010600030101010101" pitchFamily="2" charset="-122"/>
              </a:defRPr>
            </a:lvl3pPr>
            <a:lvl4pPr marL="1477145" indent="-211021" eaLnBrk="0" hangingPunct="0">
              <a:defRPr sz="2954">
                <a:solidFill>
                  <a:schemeClr val="tx1"/>
                </a:solidFill>
                <a:latin typeface="Times New Roman" panose="02020603050405020304" pitchFamily="18" charset="0"/>
                <a:ea typeface="宋体" panose="02010600030101010101" pitchFamily="2" charset="-122"/>
              </a:defRPr>
            </a:lvl4pPr>
            <a:lvl5pPr marL="1899186" indent="-211021" eaLnBrk="0" hangingPunct="0">
              <a:defRPr sz="2954">
                <a:solidFill>
                  <a:schemeClr val="tx1"/>
                </a:solidFill>
                <a:latin typeface="Times New Roman" panose="02020603050405020304" pitchFamily="18" charset="0"/>
                <a:ea typeface="宋体" panose="02010600030101010101" pitchFamily="2" charset="-122"/>
              </a:defRPr>
            </a:lvl5pPr>
            <a:lvl6pPr marL="2321227"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6pPr>
            <a:lvl7pPr marL="2743269"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7pPr>
            <a:lvl8pPr marL="3165310"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8pPr>
            <a:lvl9pPr marL="3587351"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9pPr>
          </a:lstStyle>
          <a:p>
            <a:pPr defTabSz="844083" eaLnBrk="1" hangingPunct="1">
              <a:defRPr/>
            </a:pPr>
            <a:fld id="{E3678653-AB8C-4163-B23C-1658C3677DCF}" type="datetime10">
              <a:rPr lang="zh-CN" altLang="en-US" sz="1292">
                <a:solidFill>
                  <a:srgbClr val="000000"/>
                </a:solidFill>
                <a:latin typeface="华文宋体" panose="02010600040101010101" pitchFamily="2" charset="-122"/>
                <a:ea typeface="华文宋体" panose="02010600040101010101" pitchFamily="2" charset="-122"/>
              </a:rPr>
              <a:pPr defTabSz="844083" eaLnBrk="1" hangingPunct="1">
                <a:defRPr/>
              </a:pPr>
              <a:t>08:57</a:t>
            </a:fld>
            <a:endParaRPr lang="en-US" altLang="zh-CN" sz="1292">
              <a:solidFill>
                <a:srgbClr val="000000"/>
              </a:solidFill>
              <a:latin typeface="华文宋体" panose="02010600040101010101" pitchFamily="2" charset="-122"/>
              <a:ea typeface="华文宋体" panose="02010600040101010101" pitchFamily="2" charset="-122"/>
            </a:endParaRPr>
          </a:p>
        </p:txBody>
      </p:sp>
      <p:grpSp>
        <p:nvGrpSpPr>
          <p:cNvPr id="2" name="Group 2">
            <a:extLst>
              <a:ext uri="{FF2B5EF4-FFF2-40B4-BE49-F238E27FC236}">
                <a16:creationId xmlns:a16="http://schemas.microsoft.com/office/drawing/2014/main" id="{EAF3B0A8-53B8-4FF8-B450-8F6997ECF6D3}"/>
              </a:ext>
            </a:extLst>
          </p:cNvPr>
          <p:cNvGrpSpPr>
            <a:grpSpLocks/>
          </p:cNvGrpSpPr>
          <p:nvPr/>
        </p:nvGrpSpPr>
        <p:grpSpPr bwMode="auto">
          <a:xfrm>
            <a:off x="4067175" y="4941888"/>
            <a:ext cx="4848225" cy="1712912"/>
            <a:chOff x="3220" y="6276"/>
            <a:chExt cx="4394" cy="3008"/>
          </a:xfrm>
        </p:grpSpPr>
        <p:grpSp>
          <p:nvGrpSpPr>
            <p:cNvPr id="4" name="Group 3">
              <a:extLst>
                <a:ext uri="{FF2B5EF4-FFF2-40B4-BE49-F238E27FC236}">
                  <a16:creationId xmlns:a16="http://schemas.microsoft.com/office/drawing/2014/main" id="{AD1061B1-3D97-4C66-BE5C-44AF41D3A844}"/>
                </a:ext>
              </a:extLst>
            </p:cNvPr>
            <p:cNvGrpSpPr>
              <a:grpSpLocks/>
            </p:cNvGrpSpPr>
            <p:nvPr/>
          </p:nvGrpSpPr>
          <p:grpSpPr bwMode="auto">
            <a:xfrm>
              <a:off x="4113" y="7671"/>
              <a:ext cx="1156" cy="1550"/>
              <a:chOff x="4113" y="7671"/>
              <a:chExt cx="1156" cy="1550"/>
            </a:xfrm>
          </p:grpSpPr>
          <p:sp>
            <p:nvSpPr>
              <p:cNvPr id="8213" name="Line 4">
                <a:extLst>
                  <a:ext uri="{FF2B5EF4-FFF2-40B4-BE49-F238E27FC236}">
                    <a16:creationId xmlns:a16="http://schemas.microsoft.com/office/drawing/2014/main" id="{311F6C3C-2538-4763-AEE4-1056E71FFDD0}"/>
                  </a:ext>
                </a:extLst>
              </p:cNvPr>
              <p:cNvSpPr>
                <a:spLocks noChangeShapeType="1"/>
              </p:cNvSpPr>
              <p:nvPr/>
            </p:nvSpPr>
            <p:spPr bwMode="auto">
              <a:xfrm>
                <a:off x="4113" y="7671"/>
                <a:ext cx="0" cy="80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8214" name="Line 5">
                <a:extLst>
                  <a:ext uri="{FF2B5EF4-FFF2-40B4-BE49-F238E27FC236}">
                    <a16:creationId xmlns:a16="http://schemas.microsoft.com/office/drawing/2014/main" id="{70EA3E49-E84C-43D2-B4A0-FC63C65F0D6F}"/>
                  </a:ext>
                </a:extLst>
              </p:cNvPr>
              <p:cNvSpPr>
                <a:spLocks noChangeShapeType="1"/>
              </p:cNvSpPr>
              <p:nvPr/>
            </p:nvSpPr>
            <p:spPr bwMode="auto">
              <a:xfrm>
                <a:off x="4113" y="8477"/>
                <a:ext cx="1155" cy="7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8215" name="Line 6">
                <a:extLst>
                  <a:ext uri="{FF2B5EF4-FFF2-40B4-BE49-F238E27FC236}">
                    <a16:creationId xmlns:a16="http://schemas.microsoft.com/office/drawing/2014/main" id="{E45502A0-ED12-49B1-BCF7-AEECD4470479}"/>
                  </a:ext>
                </a:extLst>
              </p:cNvPr>
              <p:cNvSpPr>
                <a:spLocks noChangeShapeType="1"/>
              </p:cNvSpPr>
              <p:nvPr/>
            </p:nvSpPr>
            <p:spPr bwMode="auto">
              <a:xfrm flipV="1">
                <a:off x="5268" y="8415"/>
                <a:ext cx="1" cy="80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8216" name="Line 7">
                <a:extLst>
                  <a:ext uri="{FF2B5EF4-FFF2-40B4-BE49-F238E27FC236}">
                    <a16:creationId xmlns:a16="http://schemas.microsoft.com/office/drawing/2014/main" id="{A98C0E99-F4FD-40DA-9432-4C36845A4A9F}"/>
                  </a:ext>
                </a:extLst>
              </p:cNvPr>
              <p:cNvSpPr>
                <a:spLocks noChangeShapeType="1"/>
              </p:cNvSpPr>
              <p:nvPr/>
            </p:nvSpPr>
            <p:spPr bwMode="auto">
              <a:xfrm>
                <a:off x="4113" y="7671"/>
                <a:ext cx="1155" cy="7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grpSp>
        <p:grpSp>
          <p:nvGrpSpPr>
            <p:cNvPr id="5" name="Group 8">
              <a:extLst>
                <a:ext uri="{FF2B5EF4-FFF2-40B4-BE49-F238E27FC236}">
                  <a16:creationId xmlns:a16="http://schemas.microsoft.com/office/drawing/2014/main" id="{81216B2F-ACE7-454E-ACBC-67E05727D057}"/>
                </a:ext>
              </a:extLst>
            </p:cNvPr>
            <p:cNvGrpSpPr>
              <a:grpSpLocks/>
            </p:cNvGrpSpPr>
            <p:nvPr/>
          </p:nvGrpSpPr>
          <p:grpSpPr bwMode="auto">
            <a:xfrm>
              <a:off x="3756" y="6276"/>
              <a:ext cx="3858" cy="2790"/>
              <a:chOff x="3756" y="6276"/>
              <a:chExt cx="3858" cy="2790"/>
            </a:xfrm>
          </p:grpSpPr>
          <p:sp>
            <p:nvSpPr>
              <p:cNvPr id="8204" name="Text Box 9">
                <a:extLst>
                  <a:ext uri="{FF2B5EF4-FFF2-40B4-BE49-F238E27FC236}">
                    <a16:creationId xmlns:a16="http://schemas.microsoft.com/office/drawing/2014/main" id="{4443DF1A-D535-448C-969F-5CE3A6859120}"/>
                  </a:ext>
                </a:extLst>
              </p:cNvPr>
              <p:cNvSpPr txBox="1">
                <a:spLocks noChangeArrowheads="1"/>
              </p:cNvSpPr>
              <p:nvPr/>
            </p:nvSpPr>
            <p:spPr bwMode="auto">
              <a:xfrm>
                <a:off x="5193" y="7947"/>
                <a:ext cx="18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algn="just" fontAlgn="b"/>
                <a:r>
                  <a:rPr kumimoji="1" lang="en-US" altLang="zh-CN" sz="1600">
                    <a:solidFill>
                      <a:srgbClr val="000000"/>
                    </a:solidFill>
                    <a:latin typeface="Times New Roman" panose="02020603050405020304" pitchFamily="18" charset="0"/>
                    <a:ea typeface="楷体_GB2312" pitchFamily="49" charset="-122"/>
                  </a:rPr>
                  <a:t>Ia</a:t>
                </a:r>
              </a:p>
            </p:txBody>
          </p:sp>
          <p:sp>
            <p:nvSpPr>
              <p:cNvPr id="8205" name="Freeform 10">
                <a:extLst>
                  <a:ext uri="{FF2B5EF4-FFF2-40B4-BE49-F238E27FC236}">
                    <a16:creationId xmlns:a16="http://schemas.microsoft.com/office/drawing/2014/main" id="{21726C36-27CF-464B-922B-FD6337B17B99}"/>
                  </a:ext>
                </a:extLst>
              </p:cNvPr>
              <p:cNvSpPr>
                <a:spLocks/>
              </p:cNvSpPr>
              <p:nvPr/>
            </p:nvSpPr>
            <p:spPr bwMode="auto">
              <a:xfrm>
                <a:off x="5205" y="6989"/>
                <a:ext cx="924" cy="1425"/>
              </a:xfrm>
              <a:custGeom>
                <a:avLst/>
                <a:gdLst>
                  <a:gd name="T0" fmla="*/ 146 w 1403"/>
                  <a:gd name="T1" fmla="*/ 52 h 1617"/>
                  <a:gd name="T2" fmla="*/ 9 w 1403"/>
                  <a:gd name="T3" fmla="*/ 461 h 1617"/>
                  <a:gd name="T4" fmla="*/ 200 w 1403"/>
                  <a:gd name="T5" fmla="*/ 1039 h 1617"/>
                  <a:gd name="T6" fmla="*/ 547 w 1403"/>
                  <a:gd name="T7" fmla="*/ 1184 h 1617"/>
                  <a:gd name="T8" fmla="*/ 574 w 1403"/>
                  <a:gd name="T9" fmla="*/ 605 h 1617"/>
                  <a:gd name="T10" fmla="*/ 410 w 1403"/>
                  <a:gd name="T11" fmla="*/ 148 h 1617"/>
                  <a:gd name="T12" fmla="*/ 146 w 1403"/>
                  <a:gd name="T13" fmla="*/ 52 h 1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3" h="1617">
                    <a:moveTo>
                      <a:pt x="336" y="67"/>
                    </a:moveTo>
                    <a:cubicBezTo>
                      <a:pt x="182" y="134"/>
                      <a:pt x="0" y="382"/>
                      <a:pt x="21" y="594"/>
                    </a:cubicBezTo>
                    <a:cubicBezTo>
                      <a:pt x="42" y="806"/>
                      <a:pt x="256" y="1183"/>
                      <a:pt x="462" y="1338"/>
                    </a:cubicBezTo>
                    <a:cubicBezTo>
                      <a:pt x="668" y="1493"/>
                      <a:pt x="1117" y="1617"/>
                      <a:pt x="1260" y="1524"/>
                    </a:cubicBezTo>
                    <a:cubicBezTo>
                      <a:pt x="1403" y="1431"/>
                      <a:pt x="1375" y="1002"/>
                      <a:pt x="1323" y="780"/>
                    </a:cubicBezTo>
                    <a:cubicBezTo>
                      <a:pt x="1271" y="558"/>
                      <a:pt x="1113" y="315"/>
                      <a:pt x="945" y="191"/>
                    </a:cubicBezTo>
                    <a:cubicBezTo>
                      <a:pt x="777" y="67"/>
                      <a:pt x="490" y="0"/>
                      <a:pt x="336" y="67"/>
                    </a:cubicBezTo>
                    <a:close/>
                  </a:path>
                </a:pathLst>
              </a:custGeom>
              <a:solidFill>
                <a:srgbClr val="FFFFFF"/>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8206" name="Oval 11">
                <a:extLst>
                  <a:ext uri="{FF2B5EF4-FFF2-40B4-BE49-F238E27FC236}">
                    <a16:creationId xmlns:a16="http://schemas.microsoft.com/office/drawing/2014/main" id="{1A504545-CF3A-4E69-AE3A-50C0376131DB}"/>
                  </a:ext>
                </a:extLst>
              </p:cNvPr>
              <p:cNvSpPr>
                <a:spLocks noChangeArrowheads="1"/>
              </p:cNvSpPr>
              <p:nvPr/>
            </p:nvSpPr>
            <p:spPr bwMode="auto">
              <a:xfrm flipV="1">
                <a:off x="4596" y="8335"/>
                <a:ext cx="105" cy="80"/>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endParaRPr lang="zh-CN" altLang="en-US"/>
              </a:p>
            </p:txBody>
          </p:sp>
          <p:sp>
            <p:nvSpPr>
              <p:cNvPr id="8207" name="Text Box 12">
                <a:extLst>
                  <a:ext uri="{FF2B5EF4-FFF2-40B4-BE49-F238E27FC236}">
                    <a16:creationId xmlns:a16="http://schemas.microsoft.com/office/drawing/2014/main" id="{B986D544-08C7-46D6-988A-7AA12DC56C87}"/>
                  </a:ext>
                </a:extLst>
              </p:cNvPr>
              <p:cNvSpPr txBox="1">
                <a:spLocks noChangeArrowheads="1"/>
              </p:cNvSpPr>
              <p:nvPr/>
            </p:nvSpPr>
            <p:spPr bwMode="auto">
              <a:xfrm>
                <a:off x="6780" y="7423"/>
                <a:ext cx="834"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algn="just" fontAlgn="b"/>
                <a:r>
                  <a:rPr kumimoji="1" lang="zh-CN" altLang="en-US" sz="1600">
                    <a:solidFill>
                      <a:srgbClr val="000000"/>
                    </a:solidFill>
                    <a:latin typeface="Times New Roman" panose="02020603050405020304" pitchFamily="18" charset="0"/>
                    <a:ea typeface="楷体_GB2312" pitchFamily="49" charset="-122"/>
                  </a:rPr>
                  <a:t>不透明体</a:t>
                </a:r>
                <a:endParaRPr kumimoji="1" lang="zh-CN" altLang="en-US" sz="1600">
                  <a:solidFill>
                    <a:srgbClr val="000000"/>
                  </a:solidFill>
                  <a:latin typeface="宋体" panose="02010600030101010101" pitchFamily="2" charset="-122"/>
                  <a:ea typeface="楷体_GB2312" pitchFamily="49" charset="-122"/>
                </a:endParaRPr>
              </a:p>
            </p:txBody>
          </p:sp>
          <p:sp>
            <p:nvSpPr>
              <p:cNvPr id="8208" name="Text Box 13">
                <a:extLst>
                  <a:ext uri="{FF2B5EF4-FFF2-40B4-BE49-F238E27FC236}">
                    <a16:creationId xmlns:a16="http://schemas.microsoft.com/office/drawing/2014/main" id="{96B30199-E34D-4E29-B01A-143602284F54}"/>
                  </a:ext>
                </a:extLst>
              </p:cNvPr>
              <p:cNvSpPr txBox="1">
                <a:spLocks noChangeArrowheads="1"/>
              </p:cNvSpPr>
              <p:nvPr/>
            </p:nvSpPr>
            <p:spPr bwMode="auto">
              <a:xfrm>
                <a:off x="5793" y="8384"/>
                <a:ext cx="741"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algn="just" fontAlgn="b"/>
                <a:r>
                  <a:rPr kumimoji="1" lang="zh-CN" altLang="en-US" sz="1600">
                    <a:solidFill>
                      <a:srgbClr val="000000"/>
                    </a:solidFill>
                    <a:latin typeface="Times New Roman" panose="02020603050405020304" pitchFamily="18" charset="0"/>
                    <a:ea typeface="楷体_GB2312" pitchFamily="49" charset="-122"/>
                  </a:rPr>
                  <a:t>透明体</a:t>
                </a:r>
              </a:p>
            </p:txBody>
          </p:sp>
          <p:sp>
            <p:nvSpPr>
              <p:cNvPr id="8209" name="Text Box 14">
                <a:extLst>
                  <a:ext uri="{FF2B5EF4-FFF2-40B4-BE49-F238E27FC236}">
                    <a16:creationId xmlns:a16="http://schemas.microsoft.com/office/drawing/2014/main" id="{EBCCDC38-26FC-4C21-A642-E59765E60CF2}"/>
                  </a:ext>
                </a:extLst>
              </p:cNvPr>
              <p:cNvSpPr txBox="1">
                <a:spLocks noChangeArrowheads="1"/>
              </p:cNvSpPr>
              <p:nvPr/>
            </p:nvSpPr>
            <p:spPr bwMode="auto">
              <a:xfrm>
                <a:off x="6255" y="7206"/>
                <a:ext cx="279"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algn="just" fontAlgn="b"/>
                <a:r>
                  <a:rPr kumimoji="1" lang="en-US" altLang="zh-CN" sz="1600">
                    <a:solidFill>
                      <a:srgbClr val="000000"/>
                    </a:solidFill>
                    <a:latin typeface="Times New Roman" panose="02020603050405020304" pitchFamily="18" charset="0"/>
                    <a:ea typeface="楷体_GB2312" pitchFamily="49" charset="-122"/>
                  </a:rPr>
                  <a:t>Ib</a:t>
                </a:r>
              </a:p>
            </p:txBody>
          </p:sp>
          <p:sp>
            <p:nvSpPr>
              <p:cNvPr id="8210" name="Text Box 15">
                <a:extLst>
                  <a:ext uri="{FF2B5EF4-FFF2-40B4-BE49-F238E27FC236}">
                    <a16:creationId xmlns:a16="http://schemas.microsoft.com/office/drawing/2014/main" id="{A506C077-9CA4-499E-8E6F-E0CB6A2E0D2A}"/>
                  </a:ext>
                </a:extLst>
              </p:cNvPr>
              <p:cNvSpPr txBox="1">
                <a:spLocks noChangeArrowheads="1"/>
              </p:cNvSpPr>
              <p:nvPr/>
            </p:nvSpPr>
            <p:spPr bwMode="auto">
              <a:xfrm>
                <a:off x="4701" y="8446"/>
                <a:ext cx="393"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pPr algn="just" fontAlgn="b"/>
                <a:r>
                  <a:rPr kumimoji="1" lang="en-US" altLang="zh-CN" sz="1600">
                    <a:solidFill>
                      <a:srgbClr val="000000"/>
                    </a:solidFill>
                    <a:latin typeface="Times New Roman" panose="02020603050405020304" pitchFamily="18" charset="0"/>
                    <a:ea typeface="楷体_GB2312" pitchFamily="49" charset="-122"/>
                  </a:rPr>
                  <a:t>(x,y)</a:t>
                </a:r>
              </a:p>
            </p:txBody>
          </p:sp>
          <p:sp>
            <p:nvSpPr>
              <p:cNvPr id="8211" name="Freeform 16">
                <a:extLst>
                  <a:ext uri="{FF2B5EF4-FFF2-40B4-BE49-F238E27FC236}">
                    <a16:creationId xmlns:a16="http://schemas.microsoft.com/office/drawing/2014/main" id="{C8CB03CB-BEAD-4FDF-B241-629B8D607894}"/>
                  </a:ext>
                </a:extLst>
              </p:cNvPr>
              <p:cNvSpPr>
                <a:spLocks/>
              </p:cNvSpPr>
              <p:nvPr/>
            </p:nvSpPr>
            <p:spPr bwMode="auto">
              <a:xfrm>
                <a:off x="5898" y="6276"/>
                <a:ext cx="1491" cy="1054"/>
              </a:xfrm>
              <a:custGeom>
                <a:avLst/>
                <a:gdLst>
                  <a:gd name="T0" fmla="*/ 379 w 1403"/>
                  <a:gd name="T1" fmla="*/ 29 h 1617"/>
                  <a:gd name="T2" fmla="*/ 23 w 1403"/>
                  <a:gd name="T3" fmla="*/ 252 h 1617"/>
                  <a:gd name="T4" fmla="*/ 522 w 1403"/>
                  <a:gd name="T5" fmla="*/ 568 h 1617"/>
                  <a:gd name="T6" fmla="*/ 1423 w 1403"/>
                  <a:gd name="T7" fmla="*/ 647 h 1617"/>
                  <a:gd name="T8" fmla="*/ 1494 w 1403"/>
                  <a:gd name="T9" fmla="*/ 331 h 1617"/>
                  <a:gd name="T10" fmla="*/ 1067 w 1403"/>
                  <a:gd name="T11" fmla="*/ 81 h 1617"/>
                  <a:gd name="T12" fmla="*/ 379 w 1403"/>
                  <a:gd name="T13" fmla="*/ 29 h 1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3" h="1617">
                    <a:moveTo>
                      <a:pt x="336" y="67"/>
                    </a:moveTo>
                    <a:cubicBezTo>
                      <a:pt x="182" y="134"/>
                      <a:pt x="0" y="382"/>
                      <a:pt x="21" y="594"/>
                    </a:cubicBezTo>
                    <a:cubicBezTo>
                      <a:pt x="42" y="806"/>
                      <a:pt x="256" y="1183"/>
                      <a:pt x="462" y="1338"/>
                    </a:cubicBezTo>
                    <a:cubicBezTo>
                      <a:pt x="668" y="1493"/>
                      <a:pt x="1117" y="1617"/>
                      <a:pt x="1260" y="1524"/>
                    </a:cubicBezTo>
                    <a:cubicBezTo>
                      <a:pt x="1403" y="1431"/>
                      <a:pt x="1375" y="1002"/>
                      <a:pt x="1323" y="780"/>
                    </a:cubicBezTo>
                    <a:cubicBezTo>
                      <a:pt x="1271" y="558"/>
                      <a:pt x="1113" y="315"/>
                      <a:pt x="945" y="191"/>
                    </a:cubicBezTo>
                    <a:cubicBezTo>
                      <a:pt x="777" y="67"/>
                      <a:pt x="490" y="0"/>
                      <a:pt x="336" y="67"/>
                    </a:cubicBezTo>
                    <a:close/>
                  </a:path>
                </a:pathLst>
              </a:custGeom>
              <a:solidFill>
                <a:srgbClr val="C0C0C0"/>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sp>
            <p:nvSpPr>
              <p:cNvPr id="8212" name="Line 17">
                <a:extLst>
                  <a:ext uri="{FF2B5EF4-FFF2-40B4-BE49-F238E27FC236}">
                    <a16:creationId xmlns:a16="http://schemas.microsoft.com/office/drawing/2014/main" id="{1D96168F-C616-4EED-8C40-D658839F70E5}"/>
                  </a:ext>
                </a:extLst>
              </p:cNvPr>
              <p:cNvSpPr>
                <a:spLocks noChangeShapeType="1"/>
              </p:cNvSpPr>
              <p:nvPr/>
            </p:nvSpPr>
            <p:spPr bwMode="auto">
              <a:xfrm flipV="1">
                <a:off x="3756" y="7082"/>
                <a:ext cx="2562" cy="1984"/>
              </a:xfrm>
              <a:prstGeom prst="line">
                <a:avLst/>
              </a:prstGeom>
              <a:noFill/>
              <a:ln w="158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p>
                <a:endParaRPr lang="zh-CN" altLang="en-US"/>
              </a:p>
            </p:txBody>
          </p:sp>
        </p:grpSp>
        <p:grpSp>
          <p:nvGrpSpPr>
            <p:cNvPr id="6" name="Group 18">
              <a:extLst>
                <a:ext uri="{FF2B5EF4-FFF2-40B4-BE49-F238E27FC236}">
                  <a16:creationId xmlns:a16="http://schemas.microsoft.com/office/drawing/2014/main" id="{7739D79C-A949-43D2-8370-5AFFDC9583EA}"/>
                </a:ext>
              </a:extLst>
            </p:cNvPr>
            <p:cNvGrpSpPr>
              <a:grpSpLocks/>
            </p:cNvGrpSpPr>
            <p:nvPr/>
          </p:nvGrpSpPr>
          <p:grpSpPr bwMode="auto">
            <a:xfrm rot="-1414153">
              <a:off x="3220" y="9110"/>
              <a:ext cx="427" cy="174"/>
              <a:chOff x="3033" y="9190"/>
              <a:chExt cx="427" cy="174"/>
            </a:xfrm>
          </p:grpSpPr>
          <p:sp>
            <p:nvSpPr>
              <p:cNvPr id="8202" name="Freeform 19">
                <a:extLst>
                  <a:ext uri="{FF2B5EF4-FFF2-40B4-BE49-F238E27FC236}">
                    <a16:creationId xmlns:a16="http://schemas.microsoft.com/office/drawing/2014/main" id="{B7B2FA2D-0D74-4480-9257-FFBDBF78A487}"/>
                  </a:ext>
                </a:extLst>
              </p:cNvPr>
              <p:cNvSpPr>
                <a:spLocks/>
              </p:cNvSpPr>
              <p:nvPr/>
            </p:nvSpPr>
            <p:spPr bwMode="auto">
              <a:xfrm>
                <a:off x="3033" y="9190"/>
                <a:ext cx="427" cy="158"/>
              </a:xfrm>
              <a:custGeom>
                <a:avLst/>
                <a:gdLst>
                  <a:gd name="T0" fmla="*/ 57 w 427"/>
                  <a:gd name="T1" fmla="*/ 129 h 146"/>
                  <a:gd name="T2" fmla="*/ 127 w 427"/>
                  <a:gd name="T3" fmla="*/ 82 h 146"/>
                  <a:gd name="T4" fmla="*/ 247 w 427"/>
                  <a:gd name="T5" fmla="*/ 0 h 146"/>
                  <a:gd name="T6" fmla="*/ 347 w 427"/>
                  <a:gd name="T7" fmla="*/ 24 h 146"/>
                  <a:gd name="T8" fmla="*/ 357 w 427"/>
                  <a:gd name="T9" fmla="*/ 58 h 146"/>
                  <a:gd name="T10" fmla="*/ 427 w 427"/>
                  <a:gd name="T11" fmla="*/ 70 h 1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7" h="146">
                    <a:moveTo>
                      <a:pt x="57" y="110"/>
                    </a:moveTo>
                    <a:cubicBezTo>
                      <a:pt x="161" y="41"/>
                      <a:pt x="0" y="146"/>
                      <a:pt x="127" y="70"/>
                    </a:cubicBezTo>
                    <a:cubicBezTo>
                      <a:pt x="170" y="44"/>
                      <a:pt x="200" y="16"/>
                      <a:pt x="247" y="0"/>
                    </a:cubicBezTo>
                    <a:cubicBezTo>
                      <a:pt x="280" y="8"/>
                      <a:pt x="317" y="3"/>
                      <a:pt x="347" y="20"/>
                    </a:cubicBezTo>
                    <a:cubicBezTo>
                      <a:pt x="356" y="25"/>
                      <a:pt x="350" y="43"/>
                      <a:pt x="357" y="50"/>
                    </a:cubicBezTo>
                    <a:cubicBezTo>
                      <a:pt x="371" y="64"/>
                      <a:pt x="412" y="60"/>
                      <a:pt x="427" y="60"/>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3" name="Oval 20">
                <a:extLst>
                  <a:ext uri="{FF2B5EF4-FFF2-40B4-BE49-F238E27FC236}">
                    <a16:creationId xmlns:a16="http://schemas.microsoft.com/office/drawing/2014/main" id="{AD092048-3AB1-4D58-BD01-4163FA60A341}"/>
                  </a:ext>
                </a:extLst>
              </p:cNvPr>
              <p:cNvSpPr>
                <a:spLocks noChangeArrowheads="1"/>
              </p:cNvSpPr>
              <p:nvPr/>
            </p:nvSpPr>
            <p:spPr bwMode="auto">
              <a:xfrm>
                <a:off x="3260" y="9251"/>
                <a:ext cx="113" cy="11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endParaRPr lang="zh-CN" altLang="en-US"/>
              </a:p>
            </p:txBody>
          </p:sp>
        </p:grpSp>
      </p:gr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9578D56B-8570-477A-9C07-B637A87478BA}"/>
              </a:ext>
            </a:extLst>
          </p:cNvPr>
          <p:cNvSpPr>
            <a:spLocks noGrp="1"/>
          </p:cNvSpPr>
          <p:nvPr>
            <p:ph type="title"/>
          </p:nvPr>
        </p:nvSpPr>
        <p:spPr/>
        <p:txBody>
          <a:bodyPr/>
          <a:lstStyle/>
          <a:p>
            <a:pPr>
              <a:defRPr/>
            </a:pPr>
            <a:r>
              <a:rPr lang="en-US" altLang="zh-CN" sz="4062" dirty="0"/>
              <a:t>alpha</a:t>
            </a:r>
            <a:r>
              <a:rPr lang="zh-CN" altLang="en-US" sz="4062" dirty="0"/>
              <a:t>融合技术</a:t>
            </a:r>
            <a:r>
              <a:rPr lang="en-US" altLang="zh-CN" sz="4062" dirty="0"/>
              <a:t>Blending</a:t>
            </a:r>
            <a:endParaRPr lang="zh-CN" altLang="en-US" sz="4062" dirty="0"/>
          </a:p>
        </p:txBody>
      </p:sp>
      <p:sp>
        <p:nvSpPr>
          <p:cNvPr id="3" name="内容占位符 2">
            <a:extLst>
              <a:ext uri="{FF2B5EF4-FFF2-40B4-BE49-F238E27FC236}">
                <a16:creationId xmlns:a16="http://schemas.microsoft.com/office/drawing/2014/main" id="{E26A06CA-762D-4744-A410-823E984076D3}"/>
              </a:ext>
            </a:extLst>
          </p:cNvPr>
          <p:cNvSpPr>
            <a:spLocks noGrp="1"/>
          </p:cNvSpPr>
          <p:nvPr>
            <p:ph idx="1"/>
          </p:nvPr>
        </p:nvSpPr>
        <p:spPr>
          <a:xfrm>
            <a:off x="228600" y="990600"/>
            <a:ext cx="8915400" cy="5072063"/>
          </a:xfrm>
        </p:spPr>
        <p:txBody>
          <a:bodyPr/>
          <a:lstStyle/>
          <a:p>
            <a:pPr marL="316531" indent="-316531">
              <a:defRPr/>
            </a:pPr>
            <a:r>
              <a:rPr lang="en-US" altLang="zh-CN" sz="2954" dirty="0" err="1"/>
              <a:t>gl.blendFunc</a:t>
            </a:r>
            <a:r>
              <a:rPr lang="en-US" altLang="zh-CN" sz="2954" dirty="0"/>
              <a:t>(</a:t>
            </a:r>
            <a:r>
              <a:rPr lang="en-US" altLang="zh-CN" sz="2954" dirty="0" err="1"/>
              <a:t>gl.SRC_ALPHA</a:t>
            </a:r>
            <a:r>
              <a:rPr lang="en-US" altLang="zh-CN" sz="2954" dirty="0"/>
              <a:t>, </a:t>
            </a:r>
            <a:r>
              <a:rPr lang="en-US" altLang="zh-CN" sz="2954" dirty="0" err="1"/>
              <a:t>gl.ONE_MINUS_SRC_ALPHA</a:t>
            </a:r>
            <a:r>
              <a:rPr lang="en-US" altLang="zh-CN" sz="2954" dirty="0"/>
              <a:t>);</a:t>
            </a:r>
          </a:p>
          <a:p>
            <a:pPr marL="316531" indent="-316531">
              <a:defRPr/>
            </a:pPr>
            <a:r>
              <a:rPr lang="en-US" altLang="zh-CN" sz="2954" dirty="0"/>
              <a:t> (</a:t>
            </a:r>
            <a:r>
              <a:rPr lang="en-US" altLang="zh-CN" sz="2954" dirty="0" err="1"/>
              <a:t>Rs,Gs,Bs,As</a:t>
            </a:r>
            <a:r>
              <a:rPr lang="en-US" altLang="zh-CN" sz="2954" dirty="0"/>
              <a:t>) is the source color and (</a:t>
            </a:r>
            <a:r>
              <a:rPr lang="en-US" altLang="zh-CN" sz="2954" dirty="0" err="1"/>
              <a:t>Rd,Gd,Bd,Ad</a:t>
            </a:r>
            <a:r>
              <a:rPr lang="en-US" altLang="zh-CN" sz="2954" dirty="0"/>
              <a:t>) is the destination color</a:t>
            </a:r>
          </a:p>
          <a:p>
            <a:pPr marL="316531" indent="-316531">
              <a:defRPr/>
            </a:pPr>
            <a:endParaRPr lang="en-US" altLang="zh-CN" sz="2954" dirty="0">
              <a:solidFill>
                <a:srgbClr val="000000"/>
              </a:solidFill>
              <a:latin typeface="Consolas" panose="020B0609020204030204" pitchFamily="49" charset="0"/>
            </a:endParaRPr>
          </a:p>
        </p:txBody>
      </p:sp>
      <p:sp>
        <p:nvSpPr>
          <p:cNvPr id="28676" name="灯片编号占位符 3">
            <a:extLst>
              <a:ext uri="{FF2B5EF4-FFF2-40B4-BE49-F238E27FC236}">
                <a16:creationId xmlns:a16="http://schemas.microsoft.com/office/drawing/2014/main" id="{CFFC0096-2046-4EED-BA91-14F0A8F877B7}"/>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4">
                <a:solidFill>
                  <a:schemeClr val="tx1"/>
                </a:solidFill>
                <a:latin typeface="Times New Roman" panose="02020603050405020304" pitchFamily="18" charset="0"/>
                <a:ea typeface="宋体" panose="02010600030101010101" pitchFamily="2" charset="-122"/>
              </a:defRPr>
            </a:lvl1pPr>
            <a:lvl2pPr marL="685817" indent="-263776" eaLnBrk="0" hangingPunct="0">
              <a:defRPr sz="2954">
                <a:solidFill>
                  <a:schemeClr val="tx1"/>
                </a:solidFill>
                <a:latin typeface="Times New Roman" panose="02020603050405020304" pitchFamily="18" charset="0"/>
                <a:ea typeface="宋体" panose="02010600030101010101" pitchFamily="2" charset="-122"/>
              </a:defRPr>
            </a:lvl2pPr>
            <a:lvl3pPr marL="1055103" indent="-211021" eaLnBrk="0" hangingPunct="0">
              <a:defRPr sz="2954">
                <a:solidFill>
                  <a:schemeClr val="tx1"/>
                </a:solidFill>
                <a:latin typeface="Times New Roman" panose="02020603050405020304" pitchFamily="18" charset="0"/>
                <a:ea typeface="宋体" panose="02010600030101010101" pitchFamily="2" charset="-122"/>
              </a:defRPr>
            </a:lvl3pPr>
            <a:lvl4pPr marL="1477145" indent="-211021" eaLnBrk="0" hangingPunct="0">
              <a:defRPr sz="2954">
                <a:solidFill>
                  <a:schemeClr val="tx1"/>
                </a:solidFill>
                <a:latin typeface="Times New Roman" panose="02020603050405020304" pitchFamily="18" charset="0"/>
                <a:ea typeface="宋体" panose="02010600030101010101" pitchFamily="2" charset="-122"/>
              </a:defRPr>
            </a:lvl4pPr>
            <a:lvl5pPr marL="1899186" indent="-211021" eaLnBrk="0" hangingPunct="0">
              <a:defRPr sz="2954">
                <a:solidFill>
                  <a:schemeClr val="tx1"/>
                </a:solidFill>
                <a:latin typeface="Times New Roman" panose="02020603050405020304" pitchFamily="18" charset="0"/>
                <a:ea typeface="宋体" panose="02010600030101010101" pitchFamily="2" charset="-122"/>
              </a:defRPr>
            </a:lvl5pPr>
            <a:lvl6pPr marL="2321227"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6pPr>
            <a:lvl7pPr marL="2743269"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7pPr>
            <a:lvl8pPr marL="3165310"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8pPr>
            <a:lvl9pPr marL="3587351"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9pPr>
          </a:lstStyle>
          <a:p>
            <a:pPr defTabSz="844083" eaLnBrk="1" hangingPunct="1">
              <a:defRPr/>
            </a:pPr>
            <a:fld id="{CD2F07A0-DCE5-4A73-B656-2F08245B22AC}" type="slidenum">
              <a:rPr lang="zh-CN" altLang="en-US" sz="1292">
                <a:solidFill>
                  <a:srgbClr val="000000"/>
                </a:solidFill>
                <a:latin typeface="华文宋体" panose="02010600040101010101" pitchFamily="2" charset="-122"/>
                <a:ea typeface="华文宋体" panose="02010600040101010101" pitchFamily="2" charset="-122"/>
              </a:rPr>
              <a:pPr defTabSz="844083" eaLnBrk="1" hangingPunct="1">
                <a:defRPr/>
              </a:pPr>
              <a:t>71</a:t>
            </a:fld>
            <a:endParaRPr lang="en-US" altLang="zh-CN" sz="1292">
              <a:solidFill>
                <a:srgbClr val="000000"/>
              </a:solidFill>
              <a:latin typeface="华文宋体" panose="02010600040101010101" pitchFamily="2" charset="-122"/>
              <a:ea typeface="华文宋体" panose="02010600040101010101" pitchFamily="2" charset="-122"/>
            </a:endParaRPr>
          </a:p>
        </p:txBody>
      </p:sp>
      <p:sp>
        <p:nvSpPr>
          <p:cNvPr id="28680" name="日期占位符 1">
            <a:extLst>
              <a:ext uri="{FF2B5EF4-FFF2-40B4-BE49-F238E27FC236}">
                <a16:creationId xmlns:a16="http://schemas.microsoft.com/office/drawing/2014/main" id="{6188A470-6809-4A00-9D0E-DB8C289222C5}"/>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4">
                <a:solidFill>
                  <a:schemeClr val="tx1"/>
                </a:solidFill>
                <a:latin typeface="Times New Roman" panose="02020603050405020304" pitchFamily="18" charset="0"/>
                <a:ea typeface="宋体" panose="02010600030101010101" pitchFamily="2" charset="-122"/>
              </a:defRPr>
            </a:lvl1pPr>
            <a:lvl2pPr marL="685817" indent="-263776" eaLnBrk="0" hangingPunct="0">
              <a:defRPr sz="2954">
                <a:solidFill>
                  <a:schemeClr val="tx1"/>
                </a:solidFill>
                <a:latin typeface="Times New Roman" panose="02020603050405020304" pitchFamily="18" charset="0"/>
                <a:ea typeface="宋体" panose="02010600030101010101" pitchFamily="2" charset="-122"/>
              </a:defRPr>
            </a:lvl2pPr>
            <a:lvl3pPr marL="1055103" indent="-211021" eaLnBrk="0" hangingPunct="0">
              <a:defRPr sz="2954">
                <a:solidFill>
                  <a:schemeClr val="tx1"/>
                </a:solidFill>
                <a:latin typeface="Times New Roman" panose="02020603050405020304" pitchFamily="18" charset="0"/>
                <a:ea typeface="宋体" panose="02010600030101010101" pitchFamily="2" charset="-122"/>
              </a:defRPr>
            </a:lvl3pPr>
            <a:lvl4pPr marL="1477145" indent="-211021" eaLnBrk="0" hangingPunct="0">
              <a:defRPr sz="2954">
                <a:solidFill>
                  <a:schemeClr val="tx1"/>
                </a:solidFill>
                <a:latin typeface="Times New Roman" panose="02020603050405020304" pitchFamily="18" charset="0"/>
                <a:ea typeface="宋体" panose="02010600030101010101" pitchFamily="2" charset="-122"/>
              </a:defRPr>
            </a:lvl4pPr>
            <a:lvl5pPr marL="1899186" indent="-211021" eaLnBrk="0" hangingPunct="0">
              <a:defRPr sz="2954">
                <a:solidFill>
                  <a:schemeClr val="tx1"/>
                </a:solidFill>
                <a:latin typeface="Times New Roman" panose="02020603050405020304" pitchFamily="18" charset="0"/>
                <a:ea typeface="宋体" panose="02010600030101010101" pitchFamily="2" charset="-122"/>
              </a:defRPr>
            </a:lvl5pPr>
            <a:lvl6pPr marL="2321227"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6pPr>
            <a:lvl7pPr marL="2743269"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7pPr>
            <a:lvl8pPr marL="3165310"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8pPr>
            <a:lvl9pPr marL="3587351"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9pPr>
          </a:lstStyle>
          <a:p>
            <a:pPr defTabSz="844083" eaLnBrk="1" hangingPunct="1">
              <a:defRPr/>
            </a:pPr>
            <a:fld id="{E3678653-AB8C-4163-B23C-1658C3677DCF}" type="datetime10">
              <a:rPr lang="zh-CN" altLang="en-US" sz="1292">
                <a:solidFill>
                  <a:srgbClr val="000000"/>
                </a:solidFill>
                <a:latin typeface="华文宋体" panose="02010600040101010101" pitchFamily="2" charset="-122"/>
                <a:ea typeface="华文宋体" panose="02010600040101010101" pitchFamily="2" charset="-122"/>
              </a:rPr>
              <a:pPr defTabSz="844083" eaLnBrk="1" hangingPunct="1">
                <a:defRPr/>
              </a:pPr>
              <a:t>08:57</a:t>
            </a:fld>
            <a:endParaRPr lang="en-US" altLang="zh-CN" sz="1292">
              <a:solidFill>
                <a:srgbClr val="000000"/>
              </a:solidFill>
              <a:latin typeface="华文宋体" panose="02010600040101010101" pitchFamily="2" charset="-122"/>
              <a:ea typeface="华文宋体" panose="02010600040101010101" pitchFamily="2" charset="-122"/>
            </a:endParaRPr>
          </a:p>
        </p:txBody>
      </p:sp>
      <p:pic>
        <p:nvPicPr>
          <p:cNvPr id="9222" name="图片 1">
            <a:extLst>
              <a:ext uri="{FF2B5EF4-FFF2-40B4-BE49-F238E27FC236}">
                <a16:creationId xmlns:a16="http://schemas.microsoft.com/office/drawing/2014/main" id="{28247FC0-E8E2-47BE-821E-8FA442A9AD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3050" b="12675"/>
          <a:stretch>
            <a:fillRect/>
          </a:stretch>
        </p:blipFill>
        <p:spPr bwMode="auto">
          <a:xfrm>
            <a:off x="-38100" y="2965450"/>
            <a:ext cx="9144000" cy="391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9578D56B-8570-477A-9C07-B637A87478BA}"/>
              </a:ext>
            </a:extLst>
          </p:cNvPr>
          <p:cNvSpPr>
            <a:spLocks noGrp="1"/>
          </p:cNvSpPr>
          <p:nvPr>
            <p:ph type="title"/>
          </p:nvPr>
        </p:nvSpPr>
        <p:spPr/>
        <p:txBody>
          <a:bodyPr/>
          <a:lstStyle/>
          <a:p>
            <a:pPr>
              <a:defRPr/>
            </a:pPr>
            <a:r>
              <a:rPr lang="en-US" altLang="zh-CN" sz="4062" dirty="0"/>
              <a:t>alpha</a:t>
            </a:r>
            <a:r>
              <a:rPr lang="zh-CN" altLang="en-US" sz="4062" dirty="0"/>
              <a:t>融合技术</a:t>
            </a:r>
            <a:r>
              <a:rPr lang="en-US" altLang="zh-CN" sz="4062" dirty="0"/>
              <a:t>Blending</a:t>
            </a:r>
            <a:endParaRPr lang="zh-CN" altLang="en-US" sz="4062" dirty="0"/>
          </a:p>
        </p:txBody>
      </p:sp>
      <p:sp>
        <p:nvSpPr>
          <p:cNvPr id="3" name="内容占位符 2">
            <a:extLst>
              <a:ext uri="{FF2B5EF4-FFF2-40B4-BE49-F238E27FC236}">
                <a16:creationId xmlns:a16="http://schemas.microsoft.com/office/drawing/2014/main" id="{E26A06CA-762D-4744-A410-823E984076D3}"/>
              </a:ext>
            </a:extLst>
          </p:cNvPr>
          <p:cNvSpPr>
            <a:spLocks noGrp="1"/>
          </p:cNvSpPr>
          <p:nvPr>
            <p:ph idx="1"/>
          </p:nvPr>
        </p:nvSpPr>
        <p:spPr>
          <a:xfrm>
            <a:off x="228600" y="1125538"/>
            <a:ext cx="8915400" cy="4937125"/>
          </a:xfrm>
        </p:spPr>
        <p:txBody>
          <a:bodyPr/>
          <a:lstStyle/>
          <a:p>
            <a:pPr marL="316531" indent="-316531">
              <a:defRPr/>
            </a:pPr>
            <a:r>
              <a:rPr lang="en-US" altLang="zh-CN" sz="2954" dirty="0" err="1"/>
              <a:t>gl.blendFunc</a:t>
            </a:r>
            <a:r>
              <a:rPr lang="en-US" altLang="zh-CN" sz="2954" dirty="0"/>
              <a:t>(</a:t>
            </a:r>
            <a:r>
              <a:rPr lang="en-US" altLang="zh-CN" sz="2954" dirty="0" err="1"/>
              <a:t>gl.SRC_ALPHA</a:t>
            </a:r>
            <a:r>
              <a:rPr lang="en-US" altLang="zh-CN" sz="2954" dirty="0"/>
              <a:t>, </a:t>
            </a:r>
            <a:r>
              <a:rPr lang="en-US" altLang="zh-CN" sz="2954" dirty="0" err="1"/>
              <a:t>gl.ONE_MINUS_SRC_ALPHA</a:t>
            </a:r>
            <a:r>
              <a:rPr lang="en-US" altLang="zh-CN" sz="2954" dirty="0"/>
              <a:t>);</a:t>
            </a:r>
          </a:p>
          <a:p>
            <a:pPr marL="316531" indent="-316531">
              <a:defRPr/>
            </a:pPr>
            <a:r>
              <a:rPr lang="en-US" altLang="zh-CN" sz="2954" dirty="0"/>
              <a:t>the source color : (0.0, 1.0, 0.0, 0.4)</a:t>
            </a:r>
          </a:p>
          <a:p>
            <a:pPr marL="316531" indent="-316531">
              <a:defRPr/>
            </a:pPr>
            <a:r>
              <a:rPr lang="en-US" altLang="zh-CN" sz="2954" dirty="0"/>
              <a:t>the destination color : (1.0, 1.0, 0.0, 1.0),   </a:t>
            </a:r>
          </a:p>
          <a:p>
            <a:pPr marL="316531" indent="-316531">
              <a:defRPr/>
            </a:pPr>
            <a:r>
              <a:rPr lang="en-US" altLang="zh-CN" sz="2954" dirty="0" err="1"/>
              <a:t>src_factor</a:t>
            </a:r>
            <a:r>
              <a:rPr lang="en-US" altLang="zh-CN" sz="2954" dirty="0"/>
              <a:t>  = 0.4, </a:t>
            </a:r>
            <a:r>
              <a:rPr lang="en-US" altLang="zh-CN" sz="2954" dirty="0" err="1"/>
              <a:t>dst_factor</a:t>
            </a:r>
            <a:r>
              <a:rPr lang="en-US" altLang="zh-CN" sz="2954" dirty="0"/>
              <a:t> = (1 – 0.4)=0.6</a:t>
            </a:r>
          </a:p>
          <a:p>
            <a:pPr marL="316531" indent="-316531">
              <a:defRPr/>
            </a:pPr>
            <a:endParaRPr lang="en-US" altLang="zh-CN" sz="2954" dirty="0"/>
          </a:p>
        </p:txBody>
      </p:sp>
      <p:sp>
        <p:nvSpPr>
          <p:cNvPr id="28676" name="灯片编号占位符 3">
            <a:extLst>
              <a:ext uri="{FF2B5EF4-FFF2-40B4-BE49-F238E27FC236}">
                <a16:creationId xmlns:a16="http://schemas.microsoft.com/office/drawing/2014/main" id="{CFFC0096-2046-4EED-BA91-14F0A8F877B7}"/>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4">
                <a:solidFill>
                  <a:schemeClr val="tx1"/>
                </a:solidFill>
                <a:latin typeface="Times New Roman" panose="02020603050405020304" pitchFamily="18" charset="0"/>
                <a:ea typeface="宋体" panose="02010600030101010101" pitchFamily="2" charset="-122"/>
              </a:defRPr>
            </a:lvl1pPr>
            <a:lvl2pPr marL="685817" indent="-263776" eaLnBrk="0" hangingPunct="0">
              <a:defRPr sz="2954">
                <a:solidFill>
                  <a:schemeClr val="tx1"/>
                </a:solidFill>
                <a:latin typeface="Times New Roman" panose="02020603050405020304" pitchFamily="18" charset="0"/>
                <a:ea typeface="宋体" panose="02010600030101010101" pitchFamily="2" charset="-122"/>
              </a:defRPr>
            </a:lvl2pPr>
            <a:lvl3pPr marL="1055103" indent="-211021" eaLnBrk="0" hangingPunct="0">
              <a:defRPr sz="2954">
                <a:solidFill>
                  <a:schemeClr val="tx1"/>
                </a:solidFill>
                <a:latin typeface="Times New Roman" panose="02020603050405020304" pitchFamily="18" charset="0"/>
                <a:ea typeface="宋体" panose="02010600030101010101" pitchFamily="2" charset="-122"/>
              </a:defRPr>
            </a:lvl3pPr>
            <a:lvl4pPr marL="1477145" indent="-211021" eaLnBrk="0" hangingPunct="0">
              <a:defRPr sz="2954">
                <a:solidFill>
                  <a:schemeClr val="tx1"/>
                </a:solidFill>
                <a:latin typeface="Times New Roman" panose="02020603050405020304" pitchFamily="18" charset="0"/>
                <a:ea typeface="宋体" panose="02010600030101010101" pitchFamily="2" charset="-122"/>
              </a:defRPr>
            </a:lvl4pPr>
            <a:lvl5pPr marL="1899186" indent="-211021" eaLnBrk="0" hangingPunct="0">
              <a:defRPr sz="2954">
                <a:solidFill>
                  <a:schemeClr val="tx1"/>
                </a:solidFill>
                <a:latin typeface="Times New Roman" panose="02020603050405020304" pitchFamily="18" charset="0"/>
                <a:ea typeface="宋体" panose="02010600030101010101" pitchFamily="2" charset="-122"/>
              </a:defRPr>
            </a:lvl5pPr>
            <a:lvl6pPr marL="2321227"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6pPr>
            <a:lvl7pPr marL="2743269"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7pPr>
            <a:lvl8pPr marL="3165310"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8pPr>
            <a:lvl9pPr marL="3587351"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9pPr>
          </a:lstStyle>
          <a:p>
            <a:pPr defTabSz="844083" eaLnBrk="1" hangingPunct="1">
              <a:defRPr/>
            </a:pPr>
            <a:fld id="{0C3C695F-CC33-44B1-B9D0-12C1F280B7C4}" type="slidenum">
              <a:rPr lang="zh-CN" altLang="en-US" sz="1292">
                <a:solidFill>
                  <a:srgbClr val="000000"/>
                </a:solidFill>
                <a:latin typeface="华文宋体" panose="02010600040101010101" pitchFamily="2" charset="-122"/>
                <a:ea typeface="华文宋体" panose="02010600040101010101" pitchFamily="2" charset="-122"/>
              </a:rPr>
              <a:pPr defTabSz="844083" eaLnBrk="1" hangingPunct="1">
                <a:defRPr/>
              </a:pPr>
              <a:t>72</a:t>
            </a:fld>
            <a:endParaRPr lang="en-US" altLang="zh-CN" sz="1292">
              <a:solidFill>
                <a:srgbClr val="000000"/>
              </a:solidFill>
              <a:latin typeface="华文宋体" panose="02010600040101010101" pitchFamily="2" charset="-122"/>
              <a:ea typeface="华文宋体" panose="02010600040101010101" pitchFamily="2" charset="-122"/>
            </a:endParaRPr>
          </a:p>
        </p:txBody>
      </p:sp>
      <p:sp>
        <p:nvSpPr>
          <p:cNvPr id="28680" name="日期占位符 1">
            <a:extLst>
              <a:ext uri="{FF2B5EF4-FFF2-40B4-BE49-F238E27FC236}">
                <a16:creationId xmlns:a16="http://schemas.microsoft.com/office/drawing/2014/main" id="{6188A470-6809-4A00-9D0E-DB8C289222C5}"/>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4">
                <a:solidFill>
                  <a:schemeClr val="tx1"/>
                </a:solidFill>
                <a:latin typeface="Times New Roman" panose="02020603050405020304" pitchFamily="18" charset="0"/>
                <a:ea typeface="宋体" panose="02010600030101010101" pitchFamily="2" charset="-122"/>
              </a:defRPr>
            </a:lvl1pPr>
            <a:lvl2pPr marL="685817" indent="-263776" eaLnBrk="0" hangingPunct="0">
              <a:defRPr sz="2954">
                <a:solidFill>
                  <a:schemeClr val="tx1"/>
                </a:solidFill>
                <a:latin typeface="Times New Roman" panose="02020603050405020304" pitchFamily="18" charset="0"/>
                <a:ea typeface="宋体" panose="02010600030101010101" pitchFamily="2" charset="-122"/>
              </a:defRPr>
            </a:lvl2pPr>
            <a:lvl3pPr marL="1055103" indent="-211021" eaLnBrk="0" hangingPunct="0">
              <a:defRPr sz="2954">
                <a:solidFill>
                  <a:schemeClr val="tx1"/>
                </a:solidFill>
                <a:latin typeface="Times New Roman" panose="02020603050405020304" pitchFamily="18" charset="0"/>
                <a:ea typeface="宋体" panose="02010600030101010101" pitchFamily="2" charset="-122"/>
              </a:defRPr>
            </a:lvl3pPr>
            <a:lvl4pPr marL="1477145" indent="-211021" eaLnBrk="0" hangingPunct="0">
              <a:defRPr sz="2954">
                <a:solidFill>
                  <a:schemeClr val="tx1"/>
                </a:solidFill>
                <a:latin typeface="Times New Roman" panose="02020603050405020304" pitchFamily="18" charset="0"/>
                <a:ea typeface="宋体" panose="02010600030101010101" pitchFamily="2" charset="-122"/>
              </a:defRPr>
            </a:lvl4pPr>
            <a:lvl5pPr marL="1899186" indent="-211021" eaLnBrk="0" hangingPunct="0">
              <a:defRPr sz="2954">
                <a:solidFill>
                  <a:schemeClr val="tx1"/>
                </a:solidFill>
                <a:latin typeface="Times New Roman" panose="02020603050405020304" pitchFamily="18" charset="0"/>
                <a:ea typeface="宋体" panose="02010600030101010101" pitchFamily="2" charset="-122"/>
              </a:defRPr>
            </a:lvl5pPr>
            <a:lvl6pPr marL="2321227"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6pPr>
            <a:lvl7pPr marL="2743269"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7pPr>
            <a:lvl8pPr marL="3165310"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8pPr>
            <a:lvl9pPr marL="3587351"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9pPr>
          </a:lstStyle>
          <a:p>
            <a:pPr defTabSz="844083" eaLnBrk="1" hangingPunct="1">
              <a:defRPr/>
            </a:pPr>
            <a:fld id="{E3678653-AB8C-4163-B23C-1658C3677DCF}" type="datetime10">
              <a:rPr lang="zh-CN" altLang="en-US" sz="1292">
                <a:solidFill>
                  <a:srgbClr val="000000"/>
                </a:solidFill>
                <a:latin typeface="华文宋体" panose="02010600040101010101" pitchFamily="2" charset="-122"/>
                <a:ea typeface="华文宋体" panose="02010600040101010101" pitchFamily="2" charset="-122"/>
              </a:rPr>
              <a:pPr defTabSz="844083" eaLnBrk="1" hangingPunct="1">
                <a:defRPr/>
              </a:pPr>
              <a:t>08:57</a:t>
            </a:fld>
            <a:endParaRPr lang="en-US" altLang="zh-CN" sz="1292">
              <a:solidFill>
                <a:srgbClr val="000000"/>
              </a:solidFill>
              <a:latin typeface="华文宋体" panose="02010600040101010101" pitchFamily="2" charset="-122"/>
              <a:ea typeface="华文宋体" panose="02010600040101010101" pitchFamily="2" charset="-122"/>
            </a:endParaRPr>
          </a:p>
        </p:txBody>
      </p:sp>
      <p:pic>
        <p:nvPicPr>
          <p:cNvPr id="10246" name="图片 4">
            <a:extLst>
              <a:ext uri="{FF2B5EF4-FFF2-40B4-BE49-F238E27FC236}">
                <a16:creationId xmlns:a16="http://schemas.microsoft.com/office/drawing/2014/main" id="{F3B81E97-41F0-4ED4-BACE-EC406F7E61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3" y="3954463"/>
            <a:ext cx="9144001"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DE4F3F1A-41DD-4626-95B4-C15F89274062}"/>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4">
                <a:solidFill>
                  <a:schemeClr val="tx1"/>
                </a:solidFill>
                <a:latin typeface="Times New Roman" panose="02020603050405020304" pitchFamily="18" charset="0"/>
                <a:ea typeface="宋体" panose="02010600030101010101" pitchFamily="2" charset="-122"/>
              </a:defRPr>
            </a:lvl1pPr>
            <a:lvl2pPr marL="685817" indent="-263776" eaLnBrk="0" hangingPunct="0">
              <a:defRPr sz="2954">
                <a:solidFill>
                  <a:schemeClr val="tx1"/>
                </a:solidFill>
                <a:latin typeface="Times New Roman" panose="02020603050405020304" pitchFamily="18" charset="0"/>
                <a:ea typeface="宋体" panose="02010600030101010101" pitchFamily="2" charset="-122"/>
              </a:defRPr>
            </a:lvl2pPr>
            <a:lvl3pPr marL="1055103" indent="-211021" eaLnBrk="0" hangingPunct="0">
              <a:defRPr sz="2954">
                <a:solidFill>
                  <a:schemeClr val="tx1"/>
                </a:solidFill>
                <a:latin typeface="Times New Roman" panose="02020603050405020304" pitchFamily="18" charset="0"/>
                <a:ea typeface="宋体" panose="02010600030101010101" pitchFamily="2" charset="-122"/>
              </a:defRPr>
            </a:lvl3pPr>
            <a:lvl4pPr marL="1477145" indent="-211021" eaLnBrk="0" hangingPunct="0">
              <a:defRPr sz="2954">
                <a:solidFill>
                  <a:schemeClr val="tx1"/>
                </a:solidFill>
                <a:latin typeface="Times New Roman" panose="02020603050405020304" pitchFamily="18" charset="0"/>
                <a:ea typeface="宋体" panose="02010600030101010101" pitchFamily="2" charset="-122"/>
              </a:defRPr>
            </a:lvl4pPr>
            <a:lvl5pPr marL="1899186" indent="-211021" eaLnBrk="0" hangingPunct="0">
              <a:defRPr sz="2954">
                <a:solidFill>
                  <a:schemeClr val="tx1"/>
                </a:solidFill>
                <a:latin typeface="Times New Roman" panose="02020603050405020304" pitchFamily="18" charset="0"/>
                <a:ea typeface="宋体" panose="02010600030101010101" pitchFamily="2" charset="-122"/>
              </a:defRPr>
            </a:lvl5pPr>
            <a:lvl6pPr marL="2321227"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6pPr>
            <a:lvl7pPr marL="2743269"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7pPr>
            <a:lvl8pPr marL="3165310"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8pPr>
            <a:lvl9pPr marL="3587351"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9pPr>
          </a:lstStyle>
          <a:p>
            <a:pPr eaLnBrk="1" hangingPunct="1">
              <a:defRPr/>
            </a:pPr>
            <a:fld id="{32EC6E84-5EC7-4886-AC54-F1DE6D0F5CC7}" type="slidenum">
              <a:rPr lang="zh-CN" altLang="en-US" sz="1292">
                <a:latin typeface="华文宋体" panose="02010600040101010101" pitchFamily="2" charset="-122"/>
                <a:ea typeface="华文宋体" panose="02010600040101010101" pitchFamily="2" charset="-122"/>
              </a:rPr>
              <a:pPr eaLnBrk="1" hangingPunct="1">
                <a:defRPr/>
              </a:pPr>
              <a:t>73</a:t>
            </a:fld>
            <a:endParaRPr lang="en-US" altLang="zh-CN" sz="1292">
              <a:latin typeface="华文宋体" panose="02010600040101010101" pitchFamily="2" charset="-122"/>
              <a:ea typeface="华文宋体" panose="02010600040101010101" pitchFamily="2" charset="-122"/>
            </a:endParaRPr>
          </a:p>
        </p:txBody>
      </p:sp>
      <p:sp>
        <p:nvSpPr>
          <p:cNvPr id="36868" name="Rectangle 3">
            <a:extLst>
              <a:ext uri="{FF2B5EF4-FFF2-40B4-BE49-F238E27FC236}">
                <a16:creationId xmlns:a16="http://schemas.microsoft.com/office/drawing/2014/main" id="{2975ED60-2420-4F6C-A397-5C070B860A1E}"/>
              </a:ext>
            </a:extLst>
          </p:cNvPr>
          <p:cNvSpPr>
            <a:spLocks noGrp="1" noChangeArrowheads="1"/>
          </p:cNvSpPr>
          <p:nvPr>
            <p:ph type="body" idx="1"/>
          </p:nvPr>
        </p:nvSpPr>
        <p:spPr>
          <a:xfrm>
            <a:off x="325438" y="1212850"/>
            <a:ext cx="8548687" cy="5222875"/>
          </a:xfrm>
        </p:spPr>
        <p:txBody>
          <a:bodyPr/>
          <a:lstStyle/>
          <a:p>
            <a:pPr eaLnBrk="1" hangingPunct="1"/>
            <a:r>
              <a:rPr lang="zh-CN" altLang="en-US">
                <a:ea typeface="宋体" panose="02010600030101010101" pitchFamily="2" charset="-122"/>
              </a:rPr>
              <a:t>当对象</a:t>
            </a:r>
            <a:r>
              <a:rPr lang="en-US" altLang="zh-CN">
                <a:ea typeface="宋体" panose="02010600030101010101" pitchFamily="2" charset="-122"/>
              </a:rPr>
              <a:t>A</a:t>
            </a:r>
            <a:r>
              <a:rPr lang="zh-CN" altLang="en-US">
                <a:ea typeface="宋体" panose="02010600030101010101" pitchFamily="2" charset="-122"/>
              </a:rPr>
              <a:t>是透明的</a:t>
            </a:r>
            <a:r>
              <a:rPr lang="en-US" altLang="zh-CN">
                <a:ea typeface="宋体" panose="02010600030101010101" pitchFamily="2" charset="-122"/>
              </a:rPr>
              <a:t>, </a:t>
            </a:r>
            <a:r>
              <a:rPr lang="zh-CN" altLang="en-US">
                <a:ea typeface="宋体" panose="02010600030101010101" pitchFamily="2" charset="-122"/>
              </a:rPr>
              <a:t>即</a:t>
            </a:r>
            <a:r>
              <a:rPr lang="en-US" altLang="zh-CN">
                <a:ea typeface="宋体" panose="02010600030101010101" pitchFamily="2" charset="-122"/>
              </a:rPr>
              <a:t>B</a:t>
            </a:r>
            <a:r>
              <a:rPr lang="zh-CN" altLang="en-US">
                <a:ea typeface="宋体" panose="02010600030101010101" pitchFamily="2" charset="-122"/>
              </a:rPr>
              <a:t>透过</a:t>
            </a:r>
            <a:r>
              <a:rPr lang="en-US" altLang="zh-CN">
                <a:ea typeface="宋体" panose="02010600030101010101" pitchFamily="2" charset="-122"/>
              </a:rPr>
              <a:t>A</a:t>
            </a:r>
            <a:r>
              <a:rPr lang="zh-CN" altLang="en-US">
                <a:ea typeface="宋体" panose="02010600030101010101" pitchFamily="2" charset="-122"/>
              </a:rPr>
              <a:t>是部分可见时</a:t>
            </a:r>
            <a:endParaRPr lang="en-US" altLang="zh-CN">
              <a:ea typeface="宋体" panose="02010600030101010101" pitchFamily="2" charset="-122"/>
            </a:endParaRPr>
          </a:p>
          <a:p>
            <a:pPr eaLnBrk="1" hangingPunct="1"/>
            <a:r>
              <a:rPr lang="zh-CN" altLang="en-US">
                <a:ea typeface="宋体" panose="02010600030101010101" pitchFamily="2" charset="-122"/>
              </a:rPr>
              <a:t>先画</a:t>
            </a:r>
            <a:r>
              <a:rPr lang="en-US" altLang="zh-CN">
                <a:ea typeface="宋体" panose="02010600030101010101" pitchFamily="2" charset="-122"/>
              </a:rPr>
              <a:t>B</a:t>
            </a:r>
            <a:r>
              <a:rPr lang="zh-CN" altLang="en-US">
                <a:ea typeface="宋体" panose="02010600030101010101" pitchFamily="2" charset="-122"/>
              </a:rPr>
              <a:t>再画</a:t>
            </a:r>
            <a:r>
              <a:rPr lang="en-US" altLang="zh-CN">
                <a:ea typeface="宋体" panose="02010600030101010101" pitchFamily="2" charset="-122"/>
              </a:rPr>
              <a:t>A</a:t>
            </a:r>
            <a:r>
              <a:rPr lang="zh-CN" altLang="en-US">
                <a:ea typeface="宋体" panose="02010600030101010101" pitchFamily="2" charset="-122"/>
              </a:rPr>
              <a:t>，可以处理</a:t>
            </a:r>
            <a:endParaRPr lang="en-US" altLang="zh-CN">
              <a:ea typeface="宋体" panose="02010600030101010101" pitchFamily="2" charset="-122"/>
            </a:endParaRPr>
          </a:p>
          <a:p>
            <a:pPr eaLnBrk="1" hangingPunct="1"/>
            <a:r>
              <a:rPr lang="zh-CN" altLang="en-US">
                <a:ea typeface="宋体" panose="02010600030101010101" pitchFamily="2" charset="-122"/>
              </a:rPr>
              <a:t>先画</a:t>
            </a:r>
            <a:r>
              <a:rPr lang="en-US" altLang="zh-CN">
                <a:ea typeface="宋体" panose="02010600030101010101" pitchFamily="2" charset="-122"/>
              </a:rPr>
              <a:t>A</a:t>
            </a:r>
            <a:r>
              <a:rPr lang="zh-CN" altLang="en-US">
                <a:ea typeface="宋体" panose="02010600030101010101" pitchFamily="2" charset="-122"/>
              </a:rPr>
              <a:t>再画</a:t>
            </a:r>
            <a:r>
              <a:rPr lang="en-US" altLang="zh-CN">
                <a:ea typeface="宋体" panose="02010600030101010101" pitchFamily="2" charset="-122"/>
              </a:rPr>
              <a:t>B, </a:t>
            </a:r>
            <a:r>
              <a:rPr lang="zh-CN" altLang="en-US">
                <a:ea typeface="宋体" panose="02010600030101010101" pitchFamily="2" charset="-122"/>
              </a:rPr>
              <a:t>深度缓冲会从</a:t>
            </a:r>
            <a:r>
              <a:rPr lang="en-US" altLang="zh-CN">
                <a:ea typeface="宋体" panose="02010600030101010101" pitchFamily="2" charset="-122"/>
              </a:rPr>
              <a:t>B</a:t>
            </a:r>
            <a:r>
              <a:rPr lang="zh-CN" altLang="en-US">
                <a:ea typeface="宋体" panose="02010600030101010101" pitchFamily="2" charset="-122"/>
              </a:rPr>
              <a:t>取一个像素</a:t>
            </a:r>
            <a:r>
              <a:rPr lang="en-US" altLang="zh-CN">
                <a:ea typeface="宋体" panose="02010600030101010101" pitchFamily="2" charset="-122"/>
              </a:rPr>
              <a:t>, </a:t>
            </a:r>
            <a:r>
              <a:rPr lang="zh-CN" altLang="en-US">
                <a:ea typeface="宋体" panose="02010600030101010101" pitchFamily="2" charset="-122"/>
              </a:rPr>
              <a:t>同时注意到已经绘制了一个更近的像素</a:t>
            </a:r>
            <a:r>
              <a:rPr lang="en-US" altLang="zh-CN">
                <a:ea typeface="宋体" panose="02010600030101010101" pitchFamily="2" charset="-122"/>
              </a:rPr>
              <a:t>(A), </a:t>
            </a:r>
            <a:r>
              <a:rPr lang="zh-CN" altLang="en-US">
                <a:ea typeface="宋体" panose="02010600030101010101" pitchFamily="2" charset="-122"/>
              </a:rPr>
              <a:t>然后它的选择是不绘制</a:t>
            </a:r>
            <a:r>
              <a:rPr lang="en-US" altLang="zh-CN">
                <a:ea typeface="宋体" panose="02010600030101010101" pitchFamily="2" charset="-122"/>
              </a:rPr>
              <a:t>B</a:t>
            </a:r>
          </a:p>
          <a:p>
            <a:pPr eaLnBrk="1" hangingPunct="1"/>
            <a:r>
              <a:rPr lang="en-US" altLang="zh-CN">
                <a:ea typeface="宋体" panose="02010600030101010101" pitchFamily="2" charset="-122"/>
              </a:rPr>
              <a:t>Z-Buffer</a:t>
            </a:r>
            <a:r>
              <a:rPr lang="zh-CN" altLang="en-US">
                <a:ea typeface="宋体" panose="02010600030101010101" pitchFamily="2" charset="-122"/>
              </a:rPr>
              <a:t>消隐不能很好处理透明的物体</a:t>
            </a:r>
            <a:r>
              <a:rPr lang="en-US" altLang="zh-CN">
                <a:ea typeface="宋体" panose="02010600030101010101" pitchFamily="2" charset="-122"/>
              </a:rPr>
              <a:t>, </a:t>
            </a:r>
            <a:r>
              <a:rPr lang="zh-CN" altLang="en-US">
                <a:ea typeface="宋体" panose="02010600030101010101" pitchFamily="2" charset="-122"/>
              </a:rPr>
              <a:t>需要修正才行</a:t>
            </a:r>
          </a:p>
        </p:txBody>
      </p:sp>
      <p:pic>
        <p:nvPicPr>
          <p:cNvPr id="11268" name="Picture 5">
            <a:extLst>
              <a:ext uri="{FF2B5EF4-FFF2-40B4-BE49-F238E27FC236}">
                <a16:creationId xmlns:a16="http://schemas.microsoft.com/office/drawing/2014/main" id="{2BE74E6B-1A39-4BAC-87D0-8BA38EDB2F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9838" y="4972050"/>
            <a:ext cx="4706937"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标题 7">
            <a:extLst>
              <a:ext uri="{FF2B5EF4-FFF2-40B4-BE49-F238E27FC236}">
                <a16:creationId xmlns:a16="http://schemas.microsoft.com/office/drawing/2014/main" id="{26B54AA7-9C77-4C9C-9800-9D2637FB69D7}"/>
              </a:ext>
            </a:extLst>
          </p:cNvPr>
          <p:cNvSpPr>
            <a:spLocks noGrp="1" noChangeArrowheads="1"/>
          </p:cNvSpPr>
          <p:nvPr>
            <p:ph type="title"/>
          </p:nvPr>
        </p:nvSpPr>
        <p:spPr/>
        <p:txBody>
          <a:bodyPr/>
          <a:lstStyle/>
          <a:p>
            <a:r>
              <a:rPr lang="zh-CN" altLang="en-US">
                <a:ea typeface="宋体" panose="02010600030101010101" pitchFamily="2" charset="-122"/>
              </a:rPr>
              <a:t>透明与</a:t>
            </a:r>
            <a:r>
              <a:rPr lang="en-US" altLang="zh-CN">
                <a:ea typeface="宋体" panose="02010600030101010101" pitchFamily="2" charset="-122"/>
              </a:rPr>
              <a:t>Z-Buffer</a:t>
            </a:r>
            <a:r>
              <a:rPr lang="zh-CN" altLang="en-US">
                <a:ea typeface="宋体" panose="02010600030101010101" pitchFamily="2" charset="-122"/>
              </a:rPr>
              <a:t>消隐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868">
                                            <p:txEl>
                                              <p:pRg st="1" end="1"/>
                                            </p:txEl>
                                          </p:spTgt>
                                        </p:tgtEl>
                                        <p:attrNameLst>
                                          <p:attrName>style.visibility</p:attrName>
                                        </p:attrNameLst>
                                      </p:cBhvr>
                                      <p:to>
                                        <p:strVal val="visible"/>
                                      </p:to>
                                    </p:set>
                                    <p:animEffect transition="in" filter="blinds(horizontal)">
                                      <p:cBhvr>
                                        <p:cTn id="7" dur="500"/>
                                        <p:tgtEl>
                                          <p:spTgt spid="3686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6868">
                                            <p:txEl>
                                              <p:pRg st="2" end="2"/>
                                            </p:txEl>
                                          </p:spTgt>
                                        </p:tgtEl>
                                        <p:attrNameLst>
                                          <p:attrName>style.visibility</p:attrName>
                                        </p:attrNameLst>
                                      </p:cBhvr>
                                      <p:to>
                                        <p:strVal val="visible"/>
                                      </p:to>
                                    </p:set>
                                    <p:animEffect transition="in" filter="checkerboard(across)">
                                      <p:cBhvr>
                                        <p:cTn id="12" dur="500"/>
                                        <p:tgtEl>
                                          <p:spTgt spid="3686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6868">
                                            <p:txEl>
                                              <p:pRg st="3" end="3"/>
                                            </p:txEl>
                                          </p:spTgt>
                                        </p:tgtEl>
                                        <p:attrNameLst>
                                          <p:attrName>style.visibility</p:attrName>
                                        </p:attrNameLst>
                                      </p:cBhvr>
                                      <p:to>
                                        <p:strVal val="visible"/>
                                      </p:to>
                                    </p:set>
                                    <p:animEffect transition="in" filter="checkerboard(across)">
                                      <p:cBhvr>
                                        <p:cTn id="17" dur="500"/>
                                        <p:tgtEl>
                                          <p:spTgt spid="368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DE4F3F1A-41DD-4626-95B4-C15F89274062}"/>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54">
                <a:solidFill>
                  <a:schemeClr val="tx1"/>
                </a:solidFill>
                <a:latin typeface="Times New Roman" panose="02020603050405020304" pitchFamily="18" charset="0"/>
                <a:ea typeface="宋体" panose="02010600030101010101" pitchFamily="2" charset="-122"/>
              </a:defRPr>
            </a:lvl1pPr>
            <a:lvl2pPr marL="685817" indent="-263776" eaLnBrk="0" hangingPunct="0">
              <a:defRPr sz="2954">
                <a:solidFill>
                  <a:schemeClr val="tx1"/>
                </a:solidFill>
                <a:latin typeface="Times New Roman" panose="02020603050405020304" pitchFamily="18" charset="0"/>
                <a:ea typeface="宋体" panose="02010600030101010101" pitchFamily="2" charset="-122"/>
              </a:defRPr>
            </a:lvl2pPr>
            <a:lvl3pPr marL="1055103" indent="-211021" eaLnBrk="0" hangingPunct="0">
              <a:defRPr sz="2954">
                <a:solidFill>
                  <a:schemeClr val="tx1"/>
                </a:solidFill>
                <a:latin typeface="Times New Roman" panose="02020603050405020304" pitchFamily="18" charset="0"/>
                <a:ea typeface="宋体" panose="02010600030101010101" pitchFamily="2" charset="-122"/>
              </a:defRPr>
            </a:lvl3pPr>
            <a:lvl4pPr marL="1477145" indent="-211021" eaLnBrk="0" hangingPunct="0">
              <a:defRPr sz="2954">
                <a:solidFill>
                  <a:schemeClr val="tx1"/>
                </a:solidFill>
                <a:latin typeface="Times New Roman" panose="02020603050405020304" pitchFamily="18" charset="0"/>
                <a:ea typeface="宋体" panose="02010600030101010101" pitchFamily="2" charset="-122"/>
              </a:defRPr>
            </a:lvl4pPr>
            <a:lvl5pPr marL="1899186" indent="-211021" eaLnBrk="0" hangingPunct="0">
              <a:defRPr sz="2954">
                <a:solidFill>
                  <a:schemeClr val="tx1"/>
                </a:solidFill>
                <a:latin typeface="Times New Roman" panose="02020603050405020304" pitchFamily="18" charset="0"/>
                <a:ea typeface="宋体" panose="02010600030101010101" pitchFamily="2" charset="-122"/>
              </a:defRPr>
            </a:lvl5pPr>
            <a:lvl6pPr marL="2321227"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6pPr>
            <a:lvl7pPr marL="2743269"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7pPr>
            <a:lvl8pPr marL="3165310"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8pPr>
            <a:lvl9pPr marL="3587351" indent="-211021" eaLnBrk="0" fontAlgn="base" hangingPunct="0">
              <a:spcBef>
                <a:spcPct val="0"/>
              </a:spcBef>
              <a:spcAft>
                <a:spcPct val="0"/>
              </a:spcAft>
              <a:defRPr sz="2954">
                <a:solidFill>
                  <a:schemeClr val="tx1"/>
                </a:solidFill>
                <a:latin typeface="Times New Roman" panose="02020603050405020304" pitchFamily="18" charset="0"/>
                <a:ea typeface="宋体" panose="02010600030101010101" pitchFamily="2" charset="-122"/>
              </a:defRPr>
            </a:lvl9pPr>
          </a:lstStyle>
          <a:p>
            <a:pPr eaLnBrk="1" hangingPunct="1">
              <a:defRPr/>
            </a:pPr>
            <a:fld id="{9A0395C0-314C-4198-964B-4CAC0F7E3560}" type="slidenum">
              <a:rPr lang="zh-CN" altLang="en-US" sz="1292">
                <a:latin typeface="华文宋体" panose="02010600040101010101" pitchFamily="2" charset="-122"/>
                <a:ea typeface="华文宋体" panose="02010600040101010101" pitchFamily="2" charset="-122"/>
              </a:rPr>
              <a:pPr eaLnBrk="1" hangingPunct="1">
                <a:defRPr/>
              </a:pPr>
              <a:t>74</a:t>
            </a:fld>
            <a:endParaRPr lang="en-US" altLang="zh-CN" sz="1292">
              <a:latin typeface="华文宋体" panose="02010600040101010101" pitchFamily="2" charset="-122"/>
              <a:ea typeface="华文宋体" panose="02010600040101010101" pitchFamily="2" charset="-122"/>
            </a:endParaRPr>
          </a:p>
        </p:txBody>
      </p:sp>
      <p:sp>
        <p:nvSpPr>
          <p:cNvPr id="12291" name="Rectangle 3">
            <a:extLst>
              <a:ext uri="{FF2B5EF4-FFF2-40B4-BE49-F238E27FC236}">
                <a16:creationId xmlns:a16="http://schemas.microsoft.com/office/drawing/2014/main" id="{73227C5B-0CDB-41E9-8A41-AF97A727536D}"/>
              </a:ext>
            </a:extLst>
          </p:cNvPr>
          <p:cNvSpPr>
            <a:spLocks noGrp="1" noChangeArrowheads="1"/>
          </p:cNvSpPr>
          <p:nvPr>
            <p:ph type="body" idx="1"/>
          </p:nvPr>
        </p:nvSpPr>
        <p:spPr>
          <a:xfrm>
            <a:off x="325438" y="1212850"/>
            <a:ext cx="8548687" cy="5222875"/>
          </a:xfrm>
        </p:spPr>
        <p:txBody>
          <a:bodyPr/>
          <a:lstStyle/>
          <a:p>
            <a:pPr eaLnBrk="1" hangingPunct="1"/>
            <a:r>
              <a:rPr lang="zh-CN" altLang="en-US">
                <a:ea typeface="宋体" panose="02010600030101010101" pitchFamily="2" charset="-122"/>
              </a:rPr>
              <a:t>开启深度测试</a:t>
            </a:r>
            <a:r>
              <a:rPr lang="en-US" altLang="zh-CN">
                <a:ea typeface="宋体" panose="02010600030101010101" pitchFamily="2" charset="-122"/>
              </a:rPr>
              <a:t>gl.enable(gl.DEPTH_TEST);</a:t>
            </a:r>
          </a:p>
          <a:p>
            <a:pPr eaLnBrk="1" hangingPunct="1"/>
            <a:r>
              <a:rPr lang="zh-CN" altLang="en-US">
                <a:ea typeface="宋体" panose="02010600030101010101" pitchFamily="2" charset="-122"/>
              </a:rPr>
              <a:t>绘制所有不透明物体</a:t>
            </a:r>
            <a:r>
              <a:rPr lang="en-US" altLang="zh-CN">
                <a:ea typeface="宋体" panose="02010600030101010101" pitchFamily="2" charset="-122"/>
              </a:rPr>
              <a:t>(a=1.0)</a:t>
            </a:r>
          </a:p>
          <a:p>
            <a:pPr eaLnBrk="1" hangingPunct="1"/>
            <a:r>
              <a:rPr lang="zh-CN" altLang="en-US">
                <a:ea typeface="宋体" panose="02010600030101010101" pitchFamily="2" charset="-122"/>
              </a:rPr>
              <a:t>锁定深度缓冲区</a:t>
            </a:r>
            <a:r>
              <a:rPr lang="en-US" altLang="zh-CN">
                <a:ea typeface="宋体" panose="02010600030101010101" pitchFamily="2" charset="-122"/>
              </a:rPr>
              <a:t>gl.depthMask(false); </a:t>
            </a:r>
          </a:p>
          <a:p>
            <a:pPr eaLnBrk="1" hangingPunct="1"/>
            <a:r>
              <a:rPr lang="zh-CN" altLang="en-US">
                <a:ea typeface="宋体" panose="02010600030101010101" pitchFamily="2" charset="-122"/>
              </a:rPr>
              <a:t>按从后向前次序绘制所有半透明物体</a:t>
            </a:r>
            <a:endParaRPr lang="en-US" altLang="zh-CN">
              <a:ea typeface="宋体" panose="02010600030101010101" pitchFamily="2" charset="-122"/>
            </a:endParaRPr>
          </a:p>
          <a:p>
            <a:pPr eaLnBrk="1" hangingPunct="1"/>
            <a:r>
              <a:rPr lang="zh-CN" altLang="en-US">
                <a:ea typeface="宋体" panose="02010600030101010101" pitchFamily="2" charset="-122"/>
              </a:rPr>
              <a:t>释放深度缓冲区</a:t>
            </a:r>
            <a:r>
              <a:rPr lang="en-US" altLang="zh-CN">
                <a:ea typeface="宋体" panose="02010600030101010101" pitchFamily="2" charset="-122"/>
              </a:rPr>
              <a:t>gl.depthMask(true); </a:t>
            </a:r>
          </a:p>
          <a:p>
            <a:pPr eaLnBrk="1" hangingPunct="1"/>
            <a:endParaRPr lang="en-US" altLang="zh-CN">
              <a:ea typeface="宋体" panose="02010600030101010101" pitchFamily="2" charset="-122"/>
            </a:endParaRPr>
          </a:p>
          <a:p>
            <a:pPr eaLnBrk="1" hangingPunct="1"/>
            <a:endParaRPr lang="zh-CN" altLang="en-US">
              <a:ea typeface="宋体" panose="02010600030101010101" pitchFamily="2" charset="-122"/>
            </a:endParaRPr>
          </a:p>
        </p:txBody>
      </p:sp>
      <p:sp>
        <p:nvSpPr>
          <p:cNvPr id="12292" name="标题 7">
            <a:extLst>
              <a:ext uri="{FF2B5EF4-FFF2-40B4-BE49-F238E27FC236}">
                <a16:creationId xmlns:a16="http://schemas.microsoft.com/office/drawing/2014/main" id="{B985742F-E441-4EEF-B04E-29072FE19A7E}"/>
              </a:ext>
            </a:extLst>
          </p:cNvPr>
          <p:cNvSpPr>
            <a:spLocks noGrp="1" noChangeArrowheads="1"/>
          </p:cNvSpPr>
          <p:nvPr>
            <p:ph type="title"/>
          </p:nvPr>
        </p:nvSpPr>
        <p:spPr/>
        <p:txBody>
          <a:bodyPr/>
          <a:lstStyle/>
          <a:p>
            <a:r>
              <a:rPr lang="zh-CN" altLang="en-US">
                <a:ea typeface="宋体" panose="02010600030101010101" pitchFamily="2" charset="-122"/>
              </a:rPr>
              <a:t>透明与</a:t>
            </a:r>
            <a:r>
              <a:rPr lang="en-US" altLang="zh-CN">
                <a:ea typeface="宋体" panose="02010600030101010101" pitchFamily="2" charset="-122"/>
              </a:rPr>
              <a:t>Z-Buffer</a:t>
            </a:r>
            <a:r>
              <a:rPr lang="zh-CN" altLang="en-US">
                <a:ea typeface="宋体" panose="02010600030101010101" pitchFamily="2" charset="-122"/>
              </a:rPr>
              <a:t>消隐</a:t>
            </a:r>
          </a:p>
        </p:txBody>
      </p:sp>
      <p:grpSp>
        <p:nvGrpSpPr>
          <p:cNvPr id="2" name="组合 12">
            <a:extLst>
              <a:ext uri="{FF2B5EF4-FFF2-40B4-BE49-F238E27FC236}">
                <a16:creationId xmlns:a16="http://schemas.microsoft.com/office/drawing/2014/main" id="{FA04A19D-3F6D-4000-8EC2-0AADB1E5E03E}"/>
              </a:ext>
            </a:extLst>
          </p:cNvPr>
          <p:cNvGrpSpPr>
            <a:grpSpLocks/>
          </p:cNvGrpSpPr>
          <p:nvPr/>
        </p:nvGrpSpPr>
        <p:grpSpPr bwMode="auto">
          <a:xfrm flipH="1">
            <a:off x="2339975" y="4398963"/>
            <a:ext cx="6149975" cy="2259012"/>
            <a:chOff x="1304351" y="3096505"/>
            <a:chExt cx="8337550" cy="3456695"/>
          </a:xfrm>
        </p:grpSpPr>
        <p:pic>
          <p:nvPicPr>
            <p:cNvPr id="12294" name="Picture 4">
              <a:extLst>
                <a:ext uri="{FF2B5EF4-FFF2-40B4-BE49-F238E27FC236}">
                  <a16:creationId xmlns:a16="http://schemas.microsoft.com/office/drawing/2014/main" id="{435D258A-555D-46AE-8356-BBED4B77482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304351" y="3096505"/>
              <a:ext cx="833755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Rectangle 5">
              <a:extLst>
                <a:ext uri="{FF2B5EF4-FFF2-40B4-BE49-F238E27FC236}">
                  <a16:creationId xmlns:a16="http://schemas.microsoft.com/office/drawing/2014/main" id="{D845D648-C71E-43FD-B726-A63D87657911}"/>
                </a:ext>
              </a:extLst>
            </p:cNvPr>
            <p:cNvSpPr>
              <a:spLocks noChangeArrowheads="1"/>
            </p:cNvSpPr>
            <p:nvPr/>
          </p:nvSpPr>
          <p:spPr bwMode="auto">
            <a:xfrm>
              <a:off x="2952750" y="6096000"/>
              <a:ext cx="36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400">
                  <a:solidFill>
                    <a:srgbClr val="CC0000"/>
                  </a:solidFill>
                  <a:ea typeface="宋体" panose="02010600030101010101" pitchFamily="2" charset="-122"/>
                </a:rPr>
                <a:t>1</a:t>
              </a:r>
            </a:p>
          </p:txBody>
        </p:sp>
        <p:sp>
          <p:nvSpPr>
            <p:cNvPr id="12296" name="Rectangle 6">
              <a:extLst>
                <a:ext uri="{FF2B5EF4-FFF2-40B4-BE49-F238E27FC236}">
                  <a16:creationId xmlns:a16="http://schemas.microsoft.com/office/drawing/2014/main" id="{A53E240C-3ED1-4B00-92B9-DE0ACB1D8152}"/>
                </a:ext>
              </a:extLst>
            </p:cNvPr>
            <p:cNvSpPr>
              <a:spLocks noChangeArrowheads="1"/>
            </p:cNvSpPr>
            <p:nvPr/>
          </p:nvSpPr>
          <p:spPr bwMode="auto">
            <a:xfrm>
              <a:off x="2952750" y="5181600"/>
              <a:ext cx="36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400">
                  <a:solidFill>
                    <a:srgbClr val="CC0000"/>
                  </a:solidFill>
                  <a:ea typeface="宋体" panose="02010600030101010101" pitchFamily="2" charset="-122"/>
                </a:rPr>
                <a:t>2</a:t>
              </a:r>
            </a:p>
          </p:txBody>
        </p:sp>
        <p:sp>
          <p:nvSpPr>
            <p:cNvPr id="12297" name="Rectangle 7">
              <a:extLst>
                <a:ext uri="{FF2B5EF4-FFF2-40B4-BE49-F238E27FC236}">
                  <a16:creationId xmlns:a16="http://schemas.microsoft.com/office/drawing/2014/main" id="{E8F4CE3B-9BEE-4CB9-8984-7B1CDC6E0CE4}"/>
                </a:ext>
              </a:extLst>
            </p:cNvPr>
            <p:cNvSpPr>
              <a:spLocks noChangeArrowheads="1"/>
            </p:cNvSpPr>
            <p:nvPr/>
          </p:nvSpPr>
          <p:spPr bwMode="auto">
            <a:xfrm>
              <a:off x="4953000" y="3429000"/>
              <a:ext cx="36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400">
                  <a:solidFill>
                    <a:srgbClr val="CC0000"/>
                  </a:solidFill>
                  <a:ea typeface="宋体" panose="02010600030101010101" pitchFamily="2" charset="-122"/>
                </a:rPr>
                <a:t>5</a:t>
              </a:r>
            </a:p>
          </p:txBody>
        </p:sp>
        <p:sp>
          <p:nvSpPr>
            <p:cNvPr id="12298" name="Rectangle 8">
              <a:extLst>
                <a:ext uri="{FF2B5EF4-FFF2-40B4-BE49-F238E27FC236}">
                  <a16:creationId xmlns:a16="http://schemas.microsoft.com/office/drawing/2014/main" id="{0E5EDAF4-9A36-49E7-8DFB-5797E87CDAC1}"/>
                </a:ext>
              </a:extLst>
            </p:cNvPr>
            <p:cNvSpPr>
              <a:spLocks noChangeArrowheads="1"/>
            </p:cNvSpPr>
            <p:nvPr/>
          </p:nvSpPr>
          <p:spPr bwMode="auto">
            <a:xfrm>
              <a:off x="3714750" y="4114800"/>
              <a:ext cx="36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400">
                  <a:solidFill>
                    <a:srgbClr val="CC0000"/>
                  </a:solidFill>
                  <a:ea typeface="宋体" panose="02010600030101010101" pitchFamily="2" charset="-122"/>
                </a:rPr>
                <a:t>4</a:t>
              </a:r>
            </a:p>
          </p:txBody>
        </p:sp>
        <p:sp>
          <p:nvSpPr>
            <p:cNvPr id="12299" name="Rectangle 9">
              <a:extLst>
                <a:ext uri="{FF2B5EF4-FFF2-40B4-BE49-F238E27FC236}">
                  <a16:creationId xmlns:a16="http://schemas.microsoft.com/office/drawing/2014/main" id="{B4E4C349-93D7-4DEB-B827-A64734DAB60A}"/>
                </a:ext>
              </a:extLst>
            </p:cNvPr>
            <p:cNvSpPr>
              <a:spLocks noChangeArrowheads="1"/>
            </p:cNvSpPr>
            <p:nvPr/>
          </p:nvSpPr>
          <p:spPr bwMode="auto">
            <a:xfrm>
              <a:off x="3029624" y="3657600"/>
              <a:ext cx="36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400">
                  <a:solidFill>
                    <a:srgbClr val="CC0000"/>
                  </a:solidFill>
                  <a:ea typeface="宋体" panose="02010600030101010101" pitchFamily="2" charset="-122"/>
                </a:rPr>
                <a:t>3</a:t>
              </a:r>
            </a:p>
          </p:txBody>
        </p:sp>
        <p:sp>
          <p:nvSpPr>
            <p:cNvPr id="12300" name="Rectangle 10">
              <a:extLst>
                <a:ext uri="{FF2B5EF4-FFF2-40B4-BE49-F238E27FC236}">
                  <a16:creationId xmlns:a16="http://schemas.microsoft.com/office/drawing/2014/main" id="{D9A9D953-C22A-4E03-ADFD-A5FEA19D37DE}"/>
                </a:ext>
              </a:extLst>
            </p:cNvPr>
            <p:cNvSpPr>
              <a:spLocks noChangeArrowheads="1"/>
            </p:cNvSpPr>
            <p:nvPr/>
          </p:nvSpPr>
          <p:spPr bwMode="auto">
            <a:xfrm>
              <a:off x="6172200" y="4724400"/>
              <a:ext cx="36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400">
                  <a:solidFill>
                    <a:srgbClr val="CC0000"/>
                  </a:solidFill>
                  <a:ea typeface="宋体" panose="02010600030101010101" pitchFamily="2" charset="-122"/>
                </a:rPr>
                <a:t>6</a:t>
              </a:r>
            </a:p>
          </p:txBody>
        </p:sp>
        <p:sp>
          <p:nvSpPr>
            <p:cNvPr id="12301" name="Rectangle 11">
              <a:extLst>
                <a:ext uri="{FF2B5EF4-FFF2-40B4-BE49-F238E27FC236}">
                  <a16:creationId xmlns:a16="http://schemas.microsoft.com/office/drawing/2014/main" id="{1DF72387-3818-490B-9805-1F215194BC89}"/>
                </a:ext>
              </a:extLst>
            </p:cNvPr>
            <p:cNvSpPr>
              <a:spLocks noChangeArrowheads="1"/>
            </p:cNvSpPr>
            <p:nvPr/>
          </p:nvSpPr>
          <p:spPr bwMode="auto">
            <a:xfrm>
              <a:off x="6832600" y="3429000"/>
              <a:ext cx="36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400">
                  <a:solidFill>
                    <a:srgbClr val="CC0000"/>
                  </a:solidFill>
                  <a:ea typeface="宋体" panose="02010600030101010101" pitchFamily="2" charset="-122"/>
                </a:rPr>
                <a:t>7</a:t>
              </a:r>
            </a:p>
          </p:txBody>
        </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6F8B68AA-4AD0-4AD0-BF91-BBBA092CEF32}"/>
              </a:ext>
            </a:extLst>
          </p:cNvPr>
          <p:cNvSpPr>
            <a:spLocks noGrp="1" noChangeArrowheads="1"/>
          </p:cNvSpPr>
          <p:nvPr>
            <p:ph type="title"/>
          </p:nvPr>
        </p:nvSpPr>
        <p:spPr/>
        <p:txBody>
          <a:bodyPr/>
          <a:lstStyle/>
          <a:p>
            <a:r>
              <a:rPr lang="zh-CN" altLang="en-US" dirty="0">
                <a:solidFill>
                  <a:srgbClr val="333399"/>
                </a:solidFill>
              </a:rPr>
              <a:t>颜色模型</a:t>
            </a:r>
            <a:endParaRPr lang="zh-CN" altLang="en-US" dirty="0">
              <a:ea typeface="宋体" panose="02010600030101010101" pitchFamily="2" charset="-122"/>
            </a:endParaRPr>
          </a:p>
        </p:txBody>
      </p:sp>
      <p:sp>
        <p:nvSpPr>
          <p:cNvPr id="9221" name="日期占位符 1">
            <a:extLst>
              <a:ext uri="{FF2B5EF4-FFF2-40B4-BE49-F238E27FC236}">
                <a16:creationId xmlns:a16="http://schemas.microsoft.com/office/drawing/2014/main" id="{5CC38CD9-0BB5-4C07-B40F-3E7C05FAB39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6B74F2C-979B-4E2C-8018-CA53B8DAEE7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a:xfrm>
            <a:off x="228600" y="980727"/>
            <a:ext cx="8763000" cy="5480397"/>
          </a:xfrm>
        </p:spPr>
        <p:txBody>
          <a:bodyPr/>
          <a:lstStyle/>
          <a:p>
            <a:r>
              <a:rPr lang="en-US" altLang="zh-CN" sz="2400" dirty="0"/>
              <a:t>RGB</a:t>
            </a:r>
            <a:r>
              <a:rPr lang="zh-CN" altLang="en-US" sz="2400" dirty="0"/>
              <a:t>颜色模型</a:t>
            </a:r>
            <a:endParaRPr lang="en-US" altLang="zh-CN" sz="2400" dirty="0"/>
          </a:p>
          <a:p>
            <a:pPr lvl="1"/>
            <a:r>
              <a:rPr lang="zh-CN" altLang="en-US" sz="2000" dirty="0"/>
              <a:t>通常用于各种彩色光栅显示设备中</a:t>
            </a:r>
            <a:endParaRPr lang="en-US" altLang="zh-CN" sz="2000" dirty="0"/>
          </a:p>
          <a:p>
            <a:pPr lvl="1"/>
            <a:r>
              <a:rPr lang="zh-CN" altLang="en-US" sz="2000" dirty="0"/>
              <a:t>使用最多的颜色模型</a:t>
            </a:r>
            <a:endParaRPr lang="en-US" altLang="zh-CN" sz="20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9051" r="3538"/>
          <a:stretch/>
        </p:blipFill>
        <p:spPr>
          <a:xfrm>
            <a:off x="613656" y="2348880"/>
            <a:ext cx="7992888" cy="3467100"/>
          </a:xfrm>
          <a:prstGeom prst="rect">
            <a:avLst/>
          </a:prstGeom>
        </p:spPr>
      </p:pic>
    </p:spTree>
    <p:extLst>
      <p:ext uri="{BB962C8B-B14F-4D97-AF65-F5344CB8AC3E}">
        <p14:creationId xmlns:p14="http://schemas.microsoft.com/office/powerpoint/2010/main" val="3664100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6F8B68AA-4AD0-4AD0-BF91-BBBA092CEF32}"/>
              </a:ext>
            </a:extLst>
          </p:cNvPr>
          <p:cNvSpPr>
            <a:spLocks noGrp="1" noChangeArrowheads="1"/>
          </p:cNvSpPr>
          <p:nvPr>
            <p:ph type="title"/>
          </p:nvPr>
        </p:nvSpPr>
        <p:spPr/>
        <p:txBody>
          <a:bodyPr/>
          <a:lstStyle/>
          <a:p>
            <a:r>
              <a:rPr lang="zh-CN" altLang="en-US" dirty="0">
                <a:solidFill>
                  <a:srgbClr val="333399"/>
                </a:solidFill>
              </a:rPr>
              <a:t>颜色模型</a:t>
            </a:r>
            <a:endParaRPr lang="zh-CN" altLang="en-US" dirty="0">
              <a:ea typeface="宋体" panose="02010600030101010101" pitchFamily="2" charset="-122"/>
            </a:endParaRPr>
          </a:p>
        </p:txBody>
      </p:sp>
      <p:sp>
        <p:nvSpPr>
          <p:cNvPr id="9221" name="日期占位符 1">
            <a:extLst>
              <a:ext uri="{FF2B5EF4-FFF2-40B4-BE49-F238E27FC236}">
                <a16:creationId xmlns:a16="http://schemas.microsoft.com/office/drawing/2014/main" id="{5CC38CD9-0BB5-4C07-B40F-3E7C05FAB39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6B74F2C-979B-4E2C-8018-CA53B8DAEE71}" type="datetime10">
              <a:rPr lang="zh-CN" altLang="en-US" sz="1400" smtClean="0">
                <a:latin typeface="Arial" panose="020B0604020202020204" pitchFamily="34" charset="0"/>
                <a:ea typeface="宋体" panose="02010600030101010101" pitchFamily="2" charset="-122"/>
              </a:rPr>
              <a:pPr>
                <a:spcBef>
                  <a:spcPct val="0"/>
                </a:spcBef>
                <a:buFontTx/>
                <a:buNone/>
              </a:pPr>
              <a:t>08:57</a:t>
            </a:fld>
            <a:endParaRPr lang="en-US" altLang="zh-CN" sz="1400" dirty="0">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a:xfrm>
            <a:off x="228600" y="980727"/>
            <a:ext cx="8763000" cy="5480397"/>
          </a:xfrm>
        </p:spPr>
        <p:txBody>
          <a:bodyPr/>
          <a:lstStyle/>
          <a:p>
            <a:r>
              <a:rPr lang="en-US" altLang="zh-CN" sz="2400" dirty="0"/>
              <a:t>CMY</a:t>
            </a:r>
            <a:r>
              <a:rPr lang="zh-CN" altLang="en-US" sz="2400" dirty="0"/>
              <a:t>颜色模型</a:t>
            </a:r>
            <a:endParaRPr lang="en-US" altLang="zh-CN" sz="2400" dirty="0"/>
          </a:p>
          <a:p>
            <a:pPr lvl="1"/>
            <a:r>
              <a:rPr lang="zh-CN" altLang="en-US" sz="2000" dirty="0"/>
              <a:t>通常用于印刷等专业行业</a:t>
            </a:r>
            <a:endParaRPr lang="en-US" altLang="zh-CN" sz="2000" dirty="0"/>
          </a:p>
          <a:p>
            <a:pPr lvl="1"/>
            <a:r>
              <a:rPr lang="zh-CN" altLang="en-US" sz="2000" dirty="0"/>
              <a:t>减性颜色系统：通过在白色中减去某种颜色来定义一种颜色</a:t>
            </a:r>
            <a:endParaRPr lang="en-US" altLang="zh-CN" sz="2000" dirty="0"/>
          </a:p>
          <a:p>
            <a:pPr lvl="1"/>
            <a:r>
              <a:rPr lang="zh-CN" altLang="en-US" sz="2000" dirty="0"/>
              <a:t>青色涂料能吸收全部红光、品红色吸收绿光、黄色吸收蓝光</a:t>
            </a:r>
            <a:endParaRPr lang="en-US" altLang="zh-CN" sz="2000" dirty="0"/>
          </a:p>
          <a:p>
            <a:pPr lvl="1"/>
            <a:r>
              <a:rPr lang="zh-CN" altLang="en-US" sz="2000" dirty="0"/>
              <a:t>如果同时在某纸上涂了青色、品红色和黄色颜料，则该纸显示为黑色</a:t>
            </a:r>
            <a:endParaRPr lang="en-US" altLang="zh-CN" sz="20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5113" t="7675" r="5113" b="10425"/>
          <a:stretch/>
        </p:blipFill>
        <p:spPr>
          <a:xfrm>
            <a:off x="323528" y="3266951"/>
            <a:ext cx="4104467" cy="187223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3862886"/>
            <a:ext cx="4553712" cy="2523744"/>
          </a:xfrm>
          <a:prstGeom prst="rect">
            <a:avLst/>
          </a:prstGeom>
        </p:spPr>
      </p:pic>
    </p:spTree>
    <p:extLst>
      <p:ext uri="{BB962C8B-B14F-4D97-AF65-F5344CB8AC3E}">
        <p14:creationId xmlns:p14="http://schemas.microsoft.com/office/powerpoint/2010/main" val="31686027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hpu</Template>
  <TotalTime>7307</TotalTime>
  <Words>3707</Words>
  <Application>Microsoft Office PowerPoint</Application>
  <PresentationFormat>全屏显示(4:3)</PresentationFormat>
  <Paragraphs>547</Paragraphs>
  <Slides>74</Slides>
  <Notes>42</Notes>
  <HiddenSlides>9</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74</vt:i4>
      </vt:variant>
    </vt:vector>
  </HeadingPairs>
  <TitlesOfParts>
    <vt:vector size="91" baseType="lpstr">
      <vt:lpstr>Gungsuh</vt:lpstr>
      <vt:lpstr>黑体</vt:lpstr>
      <vt:lpstr>华文彩云</vt:lpstr>
      <vt:lpstr>华文宋体</vt:lpstr>
      <vt:lpstr>华文细黑</vt:lpstr>
      <vt:lpstr>楷体_GB2312</vt:lpstr>
      <vt:lpstr>宋体</vt:lpstr>
      <vt:lpstr>微软雅黑</vt:lpstr>
      <vt:lpstr>Arial</vt:lpstr>
      <vt:lpstr>Consolas</vt:lpstr>
      <vt:lpstr>Times New Roman</vt:lpstr>
      <vt:lpstr>Wingdings</vt:lpstr>
      <vt:lpstr>Default Design</vt:lpstr>
      <vt:lpstr>Image</vt:lpstr>
      <vt:lpstr>Visio</vt:lpstr>
      <vt:lpstr>Clip</vt:lpstr>
      <vt:lpstr>Equation</vt:lpstr>
      <vt:lpstr>真实感图形技术-光照与明暗处理</vt:lpstr>
      <vt:lpstr>问题提出</vt:lpstr>
      <vt:lpstr>图形真实感</vt:lpstr>
      <vt:lpstr>颜色</vt:lpstr>
      <vt:lpstr>颜色</vt:lpstr>
      <vt:lpstr>颜色空间</vt:lpstr>
      <vt:lpstr>颜色模型</vt:lpstr>
      <vt:lpstr>颜色模型</vt:lpstr>
      <vt:lpstr>颜色模型</vt:lpstr>
      <vt:lpstr>OpenGL中的颜色模型</vt:lpstr>
      <vt:lpstr>问 题 之 外</vt:lpstr>
      <vt:lpstr>问题提出</vt:lpstr>
      <vt:lpstr>其它增加真实感的方法</vt:lpstr>
      <vt:lpstr>光照明暗处理</vt:lpstr>
      <vt:lpstr>光照明暗处理</vt:lpstr>
      <vt:lpstr>模拟光照</vt:lpstr>
      <vt:lpstr>光照明暗问题</vt:lpstr>
      <vt:lpstr>光照明暗问题分析</vt:lpstr>
      <vt:lpstr>光照与明暗问题</vt:lpstr>
      <vt:lpstr>光 照</vt:lpstr>
      <vt:lpstr>光照模型简化</vt:lpstr>
      <vt:lpstr>全局光照模型</vt:lpstr>
      <vt:lpstr>表面特征</vt:lpstr>
      <vt:lpstr>镜面</vt:lpstr>
      <vt:lpstr>漫反射面</vt:lpstr>
      <vt:lpstr>透明面</vt:lpstr>
      <vt:lpstr>三种情形的表面</vt:lpstr>
      <vt:lpstr>理想反射</vt:lpstr>
      <vt:lpstr>简单光照模型</vt:lpstr>
      <vt:lpstr>PowerPoint 演示文稿</vt:lpstr>
      <vt:lpstr>漫反射</vt:lpstr>
      <vt:lpstr>PowerPoint 演示文稿</vt:lpstr>
      <vt:lpstr>镜面反射光</vt:lpstr>
      <vt:lpstr>PowerPoint 演示文稿</vt:lpstr>
      <vt:lpstr>明亮系数n</vt:lpstr>
      <vt:lpstr>多种光的综合</vt:lpstr>
      <vt:lpstr>简单光照模型</vt:lpstr>
      <vt:lpstr>光源的颜色</vt:lpstr>
      <vt:lpstr>简单光照模型</vt:lpstr>
      <vt:lpstr>简单光照模型具体计算</vt:lpstr>
      <vt:lpstr>简单光照模型具体计算</vt:lpstr>
      <vt:lpstr>光照与明暗处理</vt:lpstr>
      <vt:lpstr>Flat明暗处理</vt:lpstr>
      <vt:lpstr>Gouraud明暗处理</vt:lpstr>
      <vt:lpstr>高光</vt:lpstr>
      <vt:lpstr>阴影</vt:lpstr>
      <vt:lpstr>纹理映射</vt:lpstr>
      <vt:lpstr>法向计算</vt:lpstr>
      <vt:lpstr>多边形网格</vt:lpstr>
      <vt:lpstr>平坦（FLAT）方法</vt:lpstr>
      <vt:lpstr>特点</vt:lpstr>
      <vt:lpstr>人类视觉系统</vt:lpstr>
      <vt:lpstr>Gouraud方法</vt:lpstr>
      <vt:lpstr>如何确定法向?</vt:lpstr>
      <vt:lpstr>PowerPoint 演示文稿</vt:lpstr>
      <vt:lpstr>PowerPoint 演示文稿</vt:lpstr>
      <vt:lpstr>Phong方法</vt:lpstr>
      <vt:lpstr>Phong双线性法向插值</vt:lpstr>
      <vt:lpstr>Phong双线性法向插值</vt:lpstr>
      <vt:lpstr>Phong双线性法向插值</vt:lpstr>
      <vt:lpstr>Gouraud v.s. Phong</vt:lpstr>
      <vt:lpstr>光照与明暗处理总结</vt:lpstr>
      <vt:lpstr>OpenGL的光照处理</vt:lpstr>
      <vt:lpstr>OpenGL的光照处理</vt:lpstr>
      <vt:lpstr>OpenGL的光照处理</vt:lpstr>
      <vt:lpstr>OpenGL的光照处理</vt:lpstr>
      <vt:lpstr>OpenGL的光照处理</vt:lpstr>
      <vt:lpstr>透明效果</vt:lpstr>
      <vt:lpstr>透明效果</vt:lpstr>
      <vt:lpstr>alpha融合技术Blending</vt:lpstr>
      <vt:lpstr>alpha融合技术Blending</vt:lpstr>
      <vt:lpstr>alpha融合技术Blending</vt:lpstr>
      <vt:lpstr>透明与Z-Buffer消隐</vt:lpstr>
      <vt:lpstr>透明与Z-Buffer消隐</vt:lpstr>
    </vt:vector>
  </TitlesOfParts>
  <Company>yb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简单光照明模型</dc:title>
  <dc:creator>winbook</dc:creator>
  <cp:lastModifiedBy>Jiang Xiaofeng</cp:lastModifiedBy>
  <cp:revision>581</cp:revision>
  <dcterms:created xsi:type="dcterms:W3CDTF">2004-05-01T07:53:18Z</dcterms:created>
  <dcterms:modified xsi:type="dcterms:W3CDTF">2023-12-01T00:58:10Z</dcterms:modified>
</cp:coreProperties>
</file>